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5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300" r:id="rId46"/>
    <p:sldId id="301" r:id="rId47"/>
    <p:sldId id="302" r:id="rId48"/>
    <p:sldId id="299" r:id="rId49"/>
    <p:sldId id="303" r:id="rId50"/>
    <p:sldId id="304" r:id="rId51"/>
    <p:sldId id="305" r:id="rId52"/>
  </p:sldIdLst>
  <p:sldSz cx="9144000" cy="6858000" type="screen4x3"/>
  <p:notesSz cx="6858000" cy="91440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Arial" charset="0"/>
        <a:ea typeface="+mn-ea"/>
        <a:cs typeface="+mn-cs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Arial" charset="0"/>
        <a:ea typeface="+mn-ea"/>
        <a:cs typeface="+mn-cs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Arial" charset="0"/>
        <a:ea typeface="+mn-ea"/>
        <a:cs typeface="+mn-cs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Arial" charset="0"/>
        <a:ea typeface="+mn-ea"/>
        <a:cs typeface="+mn-cs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theme" Target="theme/theme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428139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9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83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93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04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24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34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45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55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65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75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01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86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96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06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6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27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37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47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57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68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78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88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98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08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29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39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49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60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70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80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22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90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01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11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1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31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32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42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2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63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73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28CC3F1-C33E-40AA-89CF-68F8A0BC5F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7823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BDC6394-3563-43CE-BAF9-074719A680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6276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49450" cy="55133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33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985674B-D0E7-4291-8773-8CAAC2735B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79313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BE3FCB7-9859-4759-9214-0107B2F4F7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6201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3DA4408-A290-4639-8E79-D75874301C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80019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A621BA1-2DA5-4D98-8BC7-F436EB0802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62633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EFD25D8-1E58-4A5C-9409-5D58BD31CF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04042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CC2058D-7D5B-4981-8C13-776F0497C2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38819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80967A2-B70F-4511-81D5-4D0DED9911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1938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10E941F-9EEC-40CF-87FD-8B36E52C0C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57711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DB1E6D0-9645-4F36-A17C-C5201C3F36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9548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A661D77-3CDD-4A77-B698-F6BA9602D3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5141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B786D4B-1162-4C98-BEA2-FC490DC76D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1398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C835411-0CE6-49C4-88FC-AF4B32A355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38203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600200"/>
            <a:ext cx="2074863" cy="4525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7695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252ECD5-A233-40A5-AE43-74033830AF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34729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828800"/>
            <a:ext cx="7770813" cy="11414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990600" y="6248400"/>
            <a:ext cx="1903413" cy="455613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29000" y="6248400"/>
            <a:ext cx="2894013" cy="455613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6858000" y="6248400"/>
            <a:ext cx="1903413" cy="455613"/>
          </a:xfrm>
        </p:spPr>
        <p:txBody>
          <a:bodyPr/>
          <a:lstStyle>
            <a:lvl1pPr>
              <a:defRPr/>
            </a:lvl1pPr>
          </a:lstStyle>
          <a:p>
            <a:fld id="{0940DD50-BE7E-4057-A39E-0F2406BDA2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3800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668E960-0413-4FB9-82BB-66B053B772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7375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08412" cy="411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2017713"/>
            <a:ext cx="3810000" cy="411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DE1A7BD-4D06-4082-BF4B-9EE3580E62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0552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AF92AE4-C018-44C4-A472-C5467B8C40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72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EE21022-5CBE-4A42-A910-9BFD41D4CE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3414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6E416C5-7C40-473C-A76C-714E1C5BE7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3908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72D037D-A0FE-4B23-A969-762FB1DCD8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5347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AF27C35-A1B2-4FAD-BFBD-A7F40FAA2A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9656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17513" y="1098550"/>
            <a:ext cx="438150" cy="474663"/>
          </a:xfrm>
          <a:prstGeom prst="rect">
            <a:avLst/>
          </a:prstGeom>
          <a:solidFill>
            <a:srgbClr val="FFCF0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rgbClr val="FFCF01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41338" y="1520825"/>
            <a:ext cx="422275" cy="474663"/>
          </a:xfrm>
          <a:prstGeom prst="rect">
            <a:avLst/>
          </a:prstGeom>
          <a:solidFill>
            <a:srgbClr val="3333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rgbClr val="3333CC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0000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762000" y="990600"/>
            <a:ext cx="31750" cy="1052513"/>
          </a:xfrm>
          <a:prstGeom prst="rect">
            <a:avLst/>
          </a:prstGeom>
          <a:solidFill>
            <a:srgbClr val="1C1C1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rgbClr val="1C1C1C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1450" cy="114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0812" cy="4113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/>
          </p:nvPr>
        </p:nvSpPr>
        <p:spPr bwMode="auto">
          <a:xfrm>
            <a:off x="914400" y="6324600"/>
            <a:ext cx="19034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ea typeface="DejaVu Sans" charset="0"/>
                <a:cs typeface="DejaVu Sans" charset="0"/>
              </a:defRPr>
            </a:lvl1pPr>
          </a:lstStyle>
          <a:p>
            <a:endParaRPr lang="en-US" alt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/>
          </p:nvPr>
        </p:nvSpPr>
        <p:spPr bwMode="auto">
          <a:xfrm>
            <a:off x="3352800" y="6324600"/>
            <a:ext cx="28940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ea typeface="DejaVu Sans" charset="0"/>
                <a:cs typeface="DejaVu Sans" charset="0"/>
              </a:defRPr>
            </a:lvl1pPr>
          </a:lstStyle>
          <a:p>
            <a:endParaRPr lang="en-US" alt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/>
          </p:nvPr>
        </p:nvSpPr>
        <p:spPr bwMode="auto">
          <a:xfrm>
            <a:off x="6781800" y="6324600"/>
            <a:ext cx="19034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ea typeface="DejaVu Sans" charset="0"/>
                <a:cs typeface="DejaVu Sans" charset="0"/>
              </a:defRPr>
            </a:lvl1pPr>
          </a:lstStyle>
          <a:p>
            <a:fld id="{6B481906-628F-4764-A304-90A04106C17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333399"/>
          </a:solidFill>
          <a:latin typeface="+mj-lt"/>
          <a:ea typeface="+mj-ea"/>
          <a:cs typeface="+mj-cs"/>
        </a:defRPr>
      </a:lvl1pPr>
      <a:lvl2pPr marL="742950" indent="-28575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333399"/>
          </a:solidFill>
          <a:latin typeface="Tahoma" pitchFamily="32" charset="0"/>
          <a:ea typeface="Noto Sans CJK SC Regular" charset="0"/>
          <a:cs typeface="Noto Sans CJK SC Regular" charset="0"/>
        </a:defRPr>
      </a:lvl2pPr>
      <a:lvl3pPr marL="1143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333399"/>
          </a:solidFill>
          <a:latin typeface="Tahoma" pitchFamily="32" charset="0"/>
          <a:ea typeface="Noto Sans CJK SC Regular" charset="0"/>
          <a:cs typeface="Noto Sans CJK SC Regular" charset="0"/>
        </a:defRPr>
      </a:lvl3pPr>
      <a:lvl4pPr marL="1600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333399"/>
          </a:solidFill>
          <a:latin typeface="Tahoma" pitchFamily="32" charset="0"/>
          <a:ea typeface="Noto Sans CJK SC Regular" charset="0"/>
          <a:cs typeface="Noto Sans CJK SC Regular" charset="0"/>
        </a:defRPr>
      </a:lvl4pPr>
      <a:lvl5pPr marL="20574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333399"/>
          </a:solidFill>
          <a:latin typeface="Tahoma" pitchFamily="32" charset="0"/>
          <a:ea typeface="Noto Sans CJK SC Regular" charset="0"/>
          <a:cs typeface="Noto Sans CJK SC Regular" charset="0"/>
        </a:defRPr>
      </a:lvl5pPr>
      <a:lvl6pPr marL="25146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333399"/>
          </a:solidFill>
          <a:latin typeface="Tahoma" pitchFamily="32" charset="0"/>
          <a:ea typeface="Noto Sans CJK SC Regular" charset="0"/>
          <a:cs typeface="Noto Sans CJK SC Regular" charset="0"/>
        </a:defRPr>
      </a:lvl6pPr>
      <a:lvl7pPr marL="29718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333399"/>
          </a:solidFill>
          <a:latin typeface="Tahoma" pitchFamily="32" charset="0"/>
          <a:ea typeface="Noto Sans CJK SC Regular" charset="0"/>
          <a:cs typeface="Noto Sans CJK SC Regular" charset="0"/>
        </a:defRPr>
      </a:lvl7pPr>
      <a:lvl8pPr marL="3429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333399"/>
          </a:solidFill>
          <a:latin typeface="Tahoma" pitchFamily="32" charset="0"/>
          <a:ea typeface="Noto Sans CJK SC Regular" charset="0"/>
          <a:cs typeface="Noto Sans CJK SC Regular" charset="0"/>
        </a:defRPr>
      </a:lvl8pPr>
      <a:lvl9pPr marL="3886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333399"/>
          </a:solidFill>
          <a:latin typeface="Tahoma" pitchFamily="32" charset="0"/>
          <a:ea typeface="Noto Sans CJK SC Regular" charset="0"/>
          <a:cs typeface="Noto Sans CJK SC Regular" charset="0"/>
        </a:defRPr>
      </a:lvl9pPr>
    </p:titleStyle>
    <p:bodyStyle>
      <a:lvl1pPr marL="342900" indent="-342900" algn="l" defTabSz="457200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9" name="Group 1"/>
          <p:cNvGrpSpPr>
            <a:grpSpLocks/>
          </p:cNvGrpSpPr>
          <p:nvPr/>
        </p:nvGrpSpPr>
        <p:grpSpPr bwMode="auto">
          <a:xfrm>
            <a:off x="0" y="2438400"/>
            <a:ext cx="9007475" cy="1050925"/>
            <a:chOff x="0" y="1536"/>
            <a:chExt cx="5674" cy="662"/>
          </a:xfrm>
        </p:grpSpPr>
        <p:grpSp>
          <p:nvGrpSpPr>
            <p:cNvPr id="2050" name="Group 2"/>
            <p:cNvGrpSpPr>
              <a:grpSpLocks/>
            </p:cNvGrpSpPr>
            <p:nvPr/>
          </p:nvGrpSpPr>
          <p:grpSpPr bwMode="auto">
            <a:xfrm>
              <a:off x="183" y="1604"/>
              <a:ext cx="447" cy="298"/>
              <a:chOff x="183" y="1604"/>
              <a:chExt cx="447" cy="298"/>
            </a:xfrm>
          </p:grpSpPr>
          <p:sp>
            <p:nvSpPr>
              <p:cNvPr id="2051" name="Rectangle 3"/>
              <p:cNvSpPr>
                <a:spLocks noChangeArrowheads="1"/>
              </p:cNvSpPr>
              <p:nvPr/>
            </p:nvSpPr>
            <p:spPr bwMode="auto">
              <a:xfrm>
                <a:off x="183" y="1604"/>
                <a:ext cx="275" cy="298"/>
              </a:xfrm>
              <a:prstGeom prst="rect">
                <a:avLst/>
              </a:prstGeom>
              <a:solidFill>
                <a:srgbClr val="3333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2" name="Rectangle 4"/>
              <p:cNvSpPr>
                <a:spLocks noChangeArrowheads="1"/>
              </p:cNvSpPr>
              <p:nvPr/>
            </p:nvSpPr>
            <p:spPr bwMode="auto">
              <a:xfrm>
                <a:off x="424" y="1604"/>
                <a:ext cx="206" cy="298"/>
              </a:xfrm>
              <a:prstGeom prst="rect">
                <a:avLst/>
              </a:prstGeom>
              <a:gradFill rotWithShape="0">
                <a:gsLst>
                  <a:gs pos="0">
                    <a:srgbClr val="3333CC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53" name="Group 5"/>
            <p:cNvGrpSpPr>
              <a:grpSpLocks/>
            </p:cNvGrpSpPr>
            <p:nvPr/>
          </p:nvGrpSpPr>
          <p:grpSpPr bwMode="auto">
            <a:xfrm>
              <a:off x="261" y="1870"/>
              <a:ext cx="464" cy="298"/>
              <a:chOff x="261" y="1870"/>
              <a:chExt cx="464" cy="298"/>
            </a:xfrm>
          </p:grpSpPr>
          <p:sp>
            <p:nvSpPr>
              <p:cNvPr id="2054" name="Rectangle 6"/>
              <p:cNvSpPr>
                <a:spLocks noChangeArrowheads="1"/>
              </p:cNvSpPr>
              <p:nvPr/>
            </p:nvSpPr>
            <p:spPr bwMode="auto">
              <a:xfrm>
                <a:off x="261" y="1870"/>
                <a:ext cx="265" cy="298"/>
              </a:xfrm>
              <a:prstGeom prst="rect">
                <a:avLst/>
              </a:prstGeom>
              <a:solidFill>
                <a:srgbClr val="FFCF0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5" name="Rectangle 7"/>
              <p:cNvSpPr>
                <a:spLocks noChangeArrowheads="1"/>
              </p:cNvSpPr>
              <p:nvPr/>
            </p:nvSpPr>
            <p:spPr bwMode="auto">
              <a:xfrm>
                <a:off x="493" y="1870"/>
                <a:ext cx="231" cy="298"/>
              </a:xfrm>
              <a:prstGeom prst="rect">
                <a:avLst/>
              </a:prstGeom>
              <a:gradFill rotWithShape="0">
                <a:gsLst>
                  <a:gs pos="0">
                    <a:srgbClr val="FFCF01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56" name="Rectangle 8"/>
            <p:cNvSpPr>
              <a:spLocks noChangeArrowheads="1"/>
            </p:cNvSpPr>
            <p:nvPr/>
          </p:nvSpPr>
          <p:spPr bwMode="auto">
            <a:xfrm>
              <a:off x="0" y="1824"/>
              <a:ext cx="352" cy="26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000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7" name="Rectangle 9"/>
            <p:cNvSpPr>
              <a:spLocks noChangeArrowheads="1"/>
            </p:cNvSpPr>
            <p:nvPr/>
          </p:nvSpPr>
          <p:spPr bwMode="auto">
            <a:xfrm>
              <a:off x="400" y="1536"/>
              <a:ext cx="19" cy="662"/>
            </a:xfrm>
            <a:prstGeom prst="rect">
              <a:avLst/>
            </a:prstGeom>
            <a:solidFill>
              <a:srgbClr val="1C1C1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" name="Rectangle 10"/>
            <p:cNvSpPr>
              <a:spLocks noChangeArrowheads="1"/>
            </p:cNvSpPr>
            <p:nvPr/>
          </p:nvSpPr>
          <p:spPr bwMode="auto">
            <a:xfrm flipV="1">
              <a:off x="199" y="2054"/>
              <a:ext cx="5475" cy="34"/>
            </a:xfrm>
            <a:prstGeom prst="rect">
              <a:avLst/>
            </a:prstGeom>
            <a:gradFill rotWithShape="0">
              <a:gsLst>
                <a:gs pos="0">
                  <a:srgbClr val="1C1C1C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828800"/>
            <a:ext cx="7770813" cy="1141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/>
        </p:nvSpPr>
        <p:spPr bwMode="auto">
          <a:xfrm>
            <a:off x="1371600" y="3886200"/>
            <a:ext cx="6399213" cy="175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algn="ctr">
              <a:spcBef>
                <a:spcPts val="800"/>
              </a:spcBef>
              <a:defRPr sz="3200">
                <a:solidFill>
                  <a:srgbClr val="000000"/>
                </a:solidFill>
                <a:latin typeface="Tahoma" pitchFamily="32" charset="0"/>
                <a:ea typeface="Noto Sans CJK SC Regular" charset="0"/>
                <a:cs typeface="Noto Sans CJK SC Regular" charset="0"/>
              </a:defRPr>
            </a:lvl1pPr>
            <a:lvl2pPr marL="457200" algn="ctr">
              <a:spcBef>
                <a:spcPts val="800"/>
              </a:spcBef>
              <a:defRPr sz="3200">
                <a:solidFill>
                  <a:srgbClr val="000000"/>
                </a:solidFill>
                <a:latin typeface="Tahoma" pitchFamily="32" charset="0"/>
                <a:ea typeface="Noto Sans CJK SC Regular" charset="0"/>
                <a:cs typeface="Noto Sans CJK SC Regular" charset="0"/>
              </a:defRPr>
            </a:lvl2pPr>
            <a:lvl3pPr marL="914400" algn="ctr">
              <a:spcBef>
                <a:spcPts val="800"/>
              </a:spcBef>
              <a:defRPr sz="3200">
                <a:solidFill>
                  <a:srgbClr val="000000"/>
                </a:solidFill>
                <a:latin typeface="Tahoma" pitchFamily="32" charset="0"/>
                <a:ea typeface="Noto Sans CJK SC Regular" charset="0"/>
                <a:cs typeface="Noto Sans CJK SC Regular" charset="0"/>
              </a:defRPr>
            </a:lvl3pPr>
            <a:lvl4pPr marL="1371600" algn="ctr">
              <a:spcBef>
                <a:spcPts val="800"/>
              </a:spcBef>
              <a:defRPr sz="3200">
                <a:solidFill>
                  <a:srgbClr val="000000"/>
                </a:solidFill>
                <a:latin typeface="Tahoma" pitchFamily="32" charset="0"/>
                <a:ea typeface="Noto Sans CJK SC Regular" charset="0"/>
                <a:cs typeface="Noto Sans CJK SC Regular" charset="0"/>
              </a:defRPr>
            </a:lvl4pPr>
            <a:lvl5pPr marL="1828800" algn="ctr">
              <a:spcBef>
                <a:spcPts val="800"/>
              </a:spcBef>
              <a:defRPr sz="3200">
                <a:solidFill>
                  <a:srgbClr val="000000"/>
                </a:solidFill>
                <a:latin typeface="Tahoma" pitchFamily="32" charset="0"/>
                <a:ea typeface="Noto Sans CJK SC Regular" charset="0"/>
                <a:cs typeface="Noto Sans CJK SC Regular" charset="0"/>
              </a:defRPr>
            </a:lvl5pPr>
            <a:lvl6pPr algn="ctr" defTabSz="457200" fontAlgn="base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>
                <a:solidFill>
                  <a:srgbClr val="000000"/>
                </a:solidFill>
                <a:latin typeface="Tahoma" pitchFamily="32" charset="0"/>
                <a:ea typeface="Noto Sans CJK SC Regular" charset="0"/>
                <a:cs typeface="Noto Sans CJK SC Regular" charset="0"/>
              </a:defRPr>
            </a:lvl6pPr>
            <a:lvl7pPr algn="ctr" defTabSz="457200" fontAlgn="base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>
                <a:solidFill>
                  <a:srgbClr val="000000"/>
                </a:solidFill>
                <a:latin typeface="Tahoma" pitchFamily="32" charset="0"/>
                <a:ea typeface="Noto Sans CJK SC Regular" charset="0"/>
                <a:cs typeface="Noto Sans CJK SC Regular" charset="0"/>
              </a:defRPr>
            </a:lvl7pPr>
            <a:lvl8pPr algn="ctr" defTabSz="457200" fontAlgn="base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>
                <a:solidFill>
                  <a:srgbClr val="000000"/>
                </a:solidFill>
                <a:latin typeface="Tahoma" pitchFamily="32" charset="0"/>
                <a:ea typeface="Noto Sans CJK SC Regular" charset="0"/>
                <a:cs typeface="Noto Sans CJK SC Regular" charset="0"/>
              </a:defRPr>
            </a:lvl8pPr>
            <a:lvl9pPr algn="ctr" defTabSz="457200" fontAlgn="base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>
                <a:solidFill>
                  <a:srgbClr val="000000"/>
                </a:solidFill>
                <a:latin typeface="Tahoma" pitchFamily="32" charset="0"/>
                <a:ea typeface="Noto Sans CJK SC Regular" charset="0"/>
                <a:cs typeface="Noto Sans CJK SC Regular" charset="0"/>
              </a:defRPr>
            </a:lvl9pPr>
          </a:lstStyle>
          <a:p>
            <a:r>
              <a:rPr lang="en-GB" altLang="en-US"/>
              <a:t>Click to add Text</a:t>
            </a:r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dt"/>
          </p:nvPr>
        </p:nvSpPr>
        <p:spPr bwMode="auto">
          <a:xfrm>
            <a:off x="990600" y="6248400"/>
            <a:ext cx="19034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 sz="1400">
                <a:solidFill>
                  <a:srgbClr val="1C1C1C"/>
                </a:solidFill>
                <a:latin typeface="+mn-lt"/>
                <a:ea typeface="DejaVu Sans" charset="0"/>
                <a:cs typeface="DejaVu Sans" charset="0"/>
              </a:defRPr>
            </a:lvl1pPr>
          </a:lstStyle>
          <a:p>
            <a:endParaRPr lang="en-US" altLang="en-US"/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ftr"/>
          </p:nvPr>
        </p:nvSpPr>
        <p:spPr bwMode="auto">
          <a:xfrm>
            <a:off x="3429000" y="6248400"/>
            <a:ext cx="28940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>
              <a:buClr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400">
                <a:solidFill>
                  <a:srgbClr val="1C1C1C"/>
                </a:solidFill>
                <a:latin typeface="+mn-lt"/>
                <a:ea typeface="DejaVu Sans" charset="0"/>
                <a:cs typeface="DejaVu Sans" charset="0"/>
              </a:defRPr>
            </a:lvl1pPr>
          </a:lstStyle>
          <a:p>
            <a:endParaRPr lang="en-US" altLang="en-US"/>
          </a:p>
        </p:txBody>
      </p:sp>
      <p:sp>
        <p:nvSpPr>
          <p:cNvPr id="2063" name="Rectangle 15"/>
          <p:cNvSpPr>
            <a:spLocks noGrp="1" noChangeArrowheads="1"/>
          </p:cNvSpPr>
          <p:nvPr>
            <p:ph type="sldNum"/>
          </p:nvPr>
        </p:nvSpPr>
        <p:spPr bwMode="auto">
          <a:xfrm>
            <a:off x="6858000" y="6248400"/>
            <a:ext cx="19034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 sz="1400">
                <a:solidFill>
                  <a:srgbClr val="1C1C1C"/>
                </a:solidFill>
                <a:latin typeface="+mn-lt"/>
                <a:ea typeface="DejaVu Sans" charset="0"/>
                <a:cs typeface="DejaVu Sans" charset="0"/>
              </a:defRPr>
            </a:lvl1pPr>
          </a:lstStyle>
          <a:p>
            <a:fld id="{BF98F2C5-F6A0-4CAA-82FB-BAB88A85F6C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333399"/>
          </a:solidFill>
          <a:latin typeface="+mj-lt"/>
          <a:ea typeface="+mj-ea"/>
          <a:cs typeface="+mj-cs"/>
        </a:defRPr>
      </a:lvl1pPr>
      <a:lvl2pPr marL="742950" indent="-28575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333399"/>
          </a:solidFill>
          <a:latin typeface="Tahoma" pitchFamily="32" charset="0"/>
          <a:ea typeface="Noto Sans CJK SC Regular" charset="0"/>
          <a:cs typeface="Noto Sans CJK SC Regular" charset="0"/>
        </a:defRPr>
      </a:lvl2pPr>
      <a:lvl3pPr marL="1143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333399"/>
          </a:solidFill>
          <a:latin typeface="Tahoma" pitchFamily="32" charset="0"/>
          <a:ea typeface="Noto Sans CJK SC Regular" charset="0"/>
          <a:cs typeface="Noto Sans CJK SC Regular" charset="0"/>
        </a:defRPr>
      </a:lvl3pPr>
      <a:lvl4pPr marL="1600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333399"/>
          </a:solidFill>
          <a:latin typeface="Tahoma" pitchFamily="32" charset="0"/>
          <a:ea typeface="Noto Sans CJK SC Regular" charset="0"/>
          <a:cs typeface="Noto Sans CJK SC Regular" charset="0"/>
        </a:defRPr>
      </a:lvl4pPr>
      <a:lvl5pPr marL="20574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333399"/>
          </a:solidFill>
          <a:latin typeface="Tahoma" pitchFamily="32" charset="0"/>
          <a:ea typeface="Noto Sans CJK SC Regular" charset="0"/>
          <a:cs typeface="Noto Sans CJK SC Regular" charset="0"/>
        </a:defRPr>
      </a:lvl5pPr>
      <a:lvl6pPr marL="25146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333399"/>
          </a:solidFill>
          <a:latin typeface="Tahoma" pitchFamily="32" charset="0"/>
          <a:ea typeface="Noto Sans CJK SC Regular" charset="0"/>
          <a:cs typeface="Noto Sans CJK SC Regular" charset="0"/>
        </a:defRPr>
      </a:lvl6pPr>
      <a:lvl7pPr marL="29718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333399"/>
          </a:solidFill>
          <a:latin typeface="Tahoma" pitchFamily="32" charset="0"/>
          <a:ea typeface="Noto Sans CJK SC Regular" charset="0"/>
          <a:cs typeface="Noto Sans CJK SC Regular" charset="0"/>
        </a:defRPr>
      </a:lvl7pPr>
      <a:lvl8pPr marL="3429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333399"/>
          </a:solidFill>
          <a:latin typeface="Tahoma" pitchFamily="32" charset="0"/>
          <a:ea typeface="Noto Sans CJK SC Regular" charset="0"/>
          <a:cs typeface="Noto Sans CJK SC Regular" charset="0"/>
        </a:defRPr>
      </a:lvl8pPr>
      <a:lvl9pPr marL="3886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333399"/>
          </a:solidFill>
          <a:latin typeface="Tahoma" pitchFamily="32" charset="0"/>
          <a:ea typeface="Noto Sans CJK SC Regular" charset="0"/>
          <a:cs typeface="Noto Sans CJK SC Regular" charset="0"/>
        </a:defRPr>
      </a:lvl9pPr>
    </p:titleStyle>
    <p:bodyStyle>
      <a:lvl1pPr marL="342900" indent="-342900" algn="ctr" defTabSz="457200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ctr" defTabSz="457200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ctr" defTabSz="457200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ctr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ctr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ctr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ctr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ctr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ctr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90600" y="1828800"/>
            <a:ext cx="77724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/>
              <a:t>AJAX and PHP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7538"/>
            <a:ext cx="7793037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/>
              <a:t>Variables (4) – superglobal scope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1828800"/>
            <a:ext cx="8153400" cy="5029200"/>
          </a:xfrm>
          <a:ln/>
        </p:spPr>
        <p:txBody>
          <a:bodyPr/>
          <a:lstStyle/>
          <a:p>
            <a:pPr marL="341313" indent="-341313">
              <a:lnSpc>
                <a:spcPct val="90000"/>
              </a:lnSpc>
              <a:spcBef>
                <a:spcPts val="45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800" u="sng"/>
              <a:t>superglobal variables</a:t>
            </a:r>
            <a:r>
              <a:rPr lang="en-US" altLang="en-US" sz="1800"/>
              <a:t> are available in all scopes throughout the script; no need to be declared global in a local function; were introduced in PHP 4</a:t>
            </a:r>
          </a:p>
          <a:p>
            <a:pPr marL="341313" indent="-341313">
              <a:lnSpc>
                <a:spcPct val="90000"/>
              </a:lnSpc>
              <a:spcBef>
                <a:spcPts val="45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800"/>
              <a:t>the superglobal variables are:</a:t>
            </a:r>
          </a:p>
          <a:p>
            <a:pPr marL="341313" indent="-339725">
              <a:lnSpc>
                <a:spcPct val="90000"/>
              </a:lnSpc>
              <a:spcBef>
                <a:spcPts val="45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800"/>
              <a:t>$GLOBALS – contains references to all variables defined in the global scope of the script</a:t>
            </a:r>
          </a:p>
          <a:p>
            <a:pPr marL="341313" indent="-339725">
              <a:lnSpc>
                <a:spcPct val="90000"/>
              </a:lnSpc>
              <a:spcBef>
                <a:spcPts val="45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800"/>
              <a:t>$_SERVER - array containing information such as headers, paths, and script locations; built by the web server</a:t>
            </a:r>
          </a:p>
          <a:p>
            <a:pPr marL="341313" indent="-339725">
              <a:lnSpc>
                <a:spcPct val="90000"/>
              </a:lnSpc>
              <a:spcBef>
                <a:spcPts val="45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800"/>
              <a:t>$_GET - array of variables passed to the current script via the URL parameters </a:t>
            </a:r>
          </a:p>
          <a:p>
            <a:pPr marL="341313" indent="-339725">
              <a:lnSpc>
                <a:spcPct val="90000"/>
              </a:lnSpc>
              <a:spcBef>
                <a:spcPts val="45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800"/>
              <a:t>$_POST - array of variables passed to the current script via the HTTP POST method </a:t>
            </a:r>
          </a:p>
          <a:p>
            <a:pPr marL="341313" indent="-339725">
              <a:lnSpc>
                <a:spcPct val="90000"/>
              </a:lnSpc>
              <a:spcBef>
                <a:spcPts val="45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800"/>
              <a:t>$_FILES - array of items uploaded to the current script via the HTTP POST method </a:t>
            </a:r>
          </a:p>
          <a:p>
            <a:pPr marL="341313" indent="-339725">
              <a:lnSpc>
                <a:spcPct val="90000"/>
              </a:lnSpc>
              <a:spcBef>
                <a:spcPts val="45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800"/>
              <a:t>$_COOKIE - array of variables passed to the current script via HTTP Cookies </a:t>
            </a:r>
          </a:p>
          <a:p>
            <a:pPr marL="341313" indent="-339725">
              <a:lnSpc>
                <a:spcPct val="90000"/>
              </a:lnSpc>
              <a:spcBef>
                <a:spcPts val="45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800"/>
              <a:t>$_SESSION - array containing session variables available to the current script </a:t>
            </a:r>
          </a:p>
          <a:p>
            <a:pPr marL="341313" indent="-339725">
              <a:lnSpc>
                <a:spcPct val="90000"/>
              </a:lnSpc>
              <a:spcBef>
                <a:spcPts val="45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800"/>
              <a:t>$_REQUEST - array that by default contains the contents of $_GET, $_POST and $_COOKIE</a:t>
            </a:r>
          </a:p>
          <a:p>
            <a:pPr marL="341313" indent="-339725">
              <a:lnSpc>
                <a:spcPct val="90000"/>
              </a:lnSpc>
              <a:spcBef>
                <a:spcPts val="45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800"/>
              <a:t>$_ENV - array of variables passed to the current script via the environment method </a:t>
            </a:r>
          </a:p>
          <a:p>
            <a:pPr marL="341313" indent="-341313">
              <a:lnSpc>
                <a:spcPct val="90000"/>
              </a:lnSpc>
              <a:spcBef>
                <a:spcPts val="45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800"/>
              <a:t>if the register_global directive is on, the variables from the superglobal arrays become available in the global scope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7538"/>
            <a:ext cx="7793037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/>
              <a:t>Variables (5) – global vs. superglobal examples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1752600"/>
            <a:ext cx="8153400" cy="4953000"/>
          </a:xfrm>
          <a:ln/>
        </p:spPr>
        <p:txBody>
          <a:bodyPr/>
          <a:lstStyle/>
          <a:p>
            <a:pPr indent="-341313">
              <a:spcBef>
                <a:spcPts val="500"/>
              </a:spcBef>
              <a:buClrTx/>
              <a:buSzPct val="6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2000">
                <a:latin typeface="Times New Roman" pitchFamily="16" charset="0"/>
              </a:rPr>
              <a:t>function test_global()</a:t>
            </a:r>
            <a:br>
              <a:rPr lang="en-US" altLang="en-US" sz="2000">
                <a:latin typeface="Times New Roman" pitchFamily="16" charset="0"/>
              </a:rPr>
            </a:br>
            <a:r>
              <a:rPr lang="en-US" altLang="en-US" sz="2000">
                <a:latin typeface="Times New Roman" pitchFamily="16" charset="0"/>
              </a:rPr>
              <a:t>{</a:t>
            </a:r>
            <a:br>
              <a:rPr lang="en-US" altLang="en-US" sz="2000">
                <a:latin typeface="Times New Roman" pitchFamily="16" charset="0"/>
              </a:rPr>
            </a:br>
            <a:r>
              <a:rPr lang="en-US" altLang="en-US" sz="2000">
                <a:latin typeface="Times New Roman" pitchFamily="16" charset="0"/>
              </a:rPr>
              <a:t>    // Most predefined variables aren't "super" and require </a:t>
            </a:r>
            <a:br>
              <a:rPr lang="en-US" altLang="en-US" sz="2000">
                <a:latin typeface="Times New Roman" pitchFamily="16" charset="0"/>
              </a:rPr>
            </a:br>
            <a:r>
              <a:rPr lang="en-US" altLang="en-US" sz="2000">
                <a:latin typeface="Times New Roman" pitchFamily="16" charset="0"/>
              </a:rPr>
              <a:t>    // 'global' to be available to the functions local scope.</a:t>
            </a:r>
            <a:br>
              <a:rPr lang="en-US" altLang="en-US" sz="2000">
                <a:latin typeface="Times New Roman" pitchFamily="16" charset="0"/>
              </a:rPr>
            </a:br>
            <a:r>
              <a:rPr lang="en-US" altLang="en-US" sz="2000">
                <a:latin typeface="Times New Roman" pitchFamily="16" charset="0"/>
              </a:rPr>
              <a:t>    global $HTTP_POST_VARS;</a:t>
            </a:r>
            <a:br>
              <a:rPr lang="en-US" altLang="en-US" sz="2000">
                <a:latin typeface="Times New Roman" pitchFamily="16" charset="0"/>
              </a:rPr>
            </a:br>
            <a:r>
              <a:rPr lang="en-US" altLang="en-US" sz="2000">
                <a:latin typeface="Times New Roman" pitchFamily="16" charset="0"/>
              </a:rPr>
              <a:t>    </a:t>
            </a:r>
            <a:br>
              <a:rPr lang="en-US" altLang="en-US" sz="2000">
                <a:latin typeface="Times New Roman" pitchFamily="16" charset="0"/>
              </a:rPr>
            </a:br>
            <a:r>
              <a:rPr lang="en-US" altLang="en-US" sz="2000">
                <a:latin typeface="Times New Roman" pitchFamily="16" charset="0"/>
              </a:rPr>
              <a:t>    echo $HTTP_POST_VARS['name'];</a:t>
            </a:r>
            <a:br>
              <a:rPr lang="en-US" altLang="en-US" sz="2000">
                <a:latin typeface="Times New Roman" pitchFamily="16" charset="0"/>
              </a:rPr>
            </a:br>
            <a:r>
              <a:rPr lang="en-US" altLang="en-US" sz="2000">
                <a:latin typeface="Times New Roman" pitchFamily="16" charset="0"/>
              </a:rPr>
              <a:t>    </a:t>
            </a:r>
            <a:br>
              <a:rPr lang="en-US" altLang="en-US" sz="2000">
                <a:latin typeface="Times New Roman" pitchFamily="16" charset="0"/>
              </a:rPr>
            </a:br>
            <a:r>
              <a:rPr lang="en-US" altLang="en-US" sz="2000">
                <a:latin typeface="Times New Roman" pitchFamily="16" charset="0"/>
              </a:rPr>
              <a:t>    // Superglobals are available in any scope and do </a:t>
            </a:r>
            <a:br>
              <a:rPr lang="en-US" altLang="en-US" sz="2000">
                <a:latin typeface="Times New Roman" pitchFamily="16" charset="0"/>
              </a:rPr>
            </a:br>
            <a:r>
              <a:rPr lang="en-US" altLang="en-US" sz="2000">
                <a:latin typeface="Times New Roman" pitchFamily="16" charset="0"/>
              </a:rPr>
              <a:t>    // not require 'global'. Superglobals are available </a:t>
            </a:r>
            <a:br>
              <a:rPr lang="en-US" altLang="en-US" sz="2000">
                <a:latin typeface="Times New Roman" pitchFamily="16" charset="0"/>
              </a:rPr>
            </a:br>
            <a:r>
              <a:rPr lang="en-US" altLang="en-US" sz="2000">
                <a:latin typeface="Times New Roman" pitchFamily="16" charset="0"/>
              </a:rPr>
              <a:t>    // as of PHP 4.1.0, and HTTP_POST_VARS is now</a:t>
            </a:r>
            <a:br>
              <a:rPr lang="en-US" altLang="en-US" sz="2000">
                <a:latin typeface="Times New Roman" pitchFamily="16" charset="0"/>
              </a:rPr>
            </a:br>
            <a:r>
              <a:rPr lang="en-US" altLang="en-US" sz="2000">
                <a:latin typeface="Times New Roman" pitchFamily="16" charset="0"/>
              </a:rPr>
              <a:t>    // deemed deprecated.</a:t>
            </a:r>
            <a:br>
              <a:rPr lang="en-US" altLang="en-US" sz="2000">
                <a:latin typeface="Times New Roman" pitchFamily="16" charset="0"/>
              </a:rPr>
            </a:br>
            <a:r>
              <a:rPr lang="en-US" altLang="en-US" sz="2000">
                <a:latin typeface="Times New Roman" pitchFamily="16" charset="0"/>
              </a:rPr>
              <a:t>    echo $_POST['name'];</a:t>
            </a:r>
            <a:br>
              <a:rPr lang="en-US" altLang="en-US" sz="2000">
                <a:latin typeface="Times New Roman" pitchFamily="16" charset="0"/>
              </a:rPr>
            </a:br>
            <a:r>
              <a:rPr lang="en-US" altLang="en-US" sz="2000">
                <a:latin typeface="Times New Roman" pitchFamily="16" charset="0"/>
              </a:rPr>
              <a:t>}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7538"/>
            <a:ext cx="7793037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/>
              <a:t>$GLOBALS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1828800"/>
            <a:ext cx="8153400" cy="5029200"/>
          </a:xfrm>
          <a:ln/>
        </p:spPr>
        <p:txBody>
          <a:bodyPr/>
          <a:lstStyle/>
          <a:p>
            <a:pPr indent="-341313">
              <a:spcBef>
                <a:spcPts val="500"/>
              </a:spcBef>
              <a:buClrTx/>
              <a:buSzPct val="6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2000">
                <a:latin typeface="Times New Roman" pitchFamily="16" charset="0"/>
              </a:rPr>
              <a:t>function test() {</a:t>
            </a:r>
            <a:br>
              <a:rPr lang="en-US" altLang="en-US" sz="2000">
                <a:latin typeface="Times New Roman" pitchFamily="16" charset="0"/>
              </a:rPr>
            </a:br>
            <a:r>
              <a:rPr lang="en-US" altLang="en-US" sz="2000">
                <a:latin typeface="Times New Roman" pitchFamily="16" charset="0"/>
              </a:rPr>
              <a:t>    $foo = "local variable";</a:t>
            </a:r>
            <a:br>
              <a:rPr lang="en-US" altLang="en-US" sz="2000">
                <a:latin typeface="Times New Roman" pitchFamily="16" charset="0"/>
              </a:rPr>
            </a:br>
            <a:r>
              <a:rPr lang="en-US" altLang="en-US" sz="2000">
                <a:latin typeface="Times New Roman" pitchFamily="16" charset="0"/>
              </a:rPr>
              <a:t/>
            </a:r>
            <a:br>
              <a:rPr lang="en-US" altLang="en-US" sz="2000">
                <a:latin typeface="Times New Roman" pitchFamily="16" charset="0"/>
              </a:rPr>
            </a:br>
            <a:r>
              <a:rPr lang="en-US" altLang="en-US" sz="2000">
                <a:latin typeface="Times New Roman" pitchFamily="16" charset="0"/>
              </a:rPr>
              <a:t>    echo '$foo in global scope: ' . $GLOBALS["foo"] . "\n";</a:t>
            </a:r>
            <a:br>
              <a:rPr lang="en-US" altLang="en-US" sz="2000">
                <a:latin typeface="Times New Roman" pitchFamily="16" charset="0"/>
              </a:rPr>
            </a:br>
            <a:r>
              <a:rPr lang="en-US" altLang="en-US" sz="2000">
                <a:latin typeface="Times New Roman" pitchFamily="16" charset="0"/>
              </a:rPr>
              <a:t>    echo '$foo in current scope: ' . $foo . "\n";</a:t>
            </a:r>
          </a:p>
          <a:p>
            <a:pPr indent="-341313">
              <a:spcBef>
                <a:spcPts val="500"/>
              </a:spcBef>
              <a:buClrTx/>
              <a:buSzPct val="6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2000">
                <a:latin typeface="Times New Roman" pitchFamily="16" charset="0"/>
              </a:rPr>
              <a:t>}</a:t>
            </a:r>
          </a:p>
          <a:p>
            <a:pPr indent="-341313">
              <a:spcBef>
                <a:spcPts val="500"/>
              </a:spcBef>
              <a:buClrTx/>
              <a:buSzPct val="6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2000">
                <a:latin typeface="Times New Roman" pitchFamily="16" charset="0"/>
              </a:rPr>
              <a:t>$foo = "Example content";</a:t>
            </a:r>
          </a:p>
          <a:p>
            <a:pPr indent="-341313">
              <a:spcBef>
                <a:spcPts val="500"/>
              </a:spcBef>
              <a:buClrTx/>
              <a:buSzPct val="6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2000">
                <a:latin typeface="Times New Roman" pitchFamily="16" charset="0"/>
              </a:rPr>
              <a:t>test(); </a:t>
            </a:r>
          </a:p>
          <a:p>
            <a:pPr indent="-341313">
              <a:spcBef>
                <a:spcPts val="500"/>
              </a:spcBef>
              <a:buClrTx/>
              <a:buSzPct val="6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en-US" sz="2000">
              <a:latin typeface="Times New Roman" pitchFamily="16" charset="0"/>
            </a:endParaRPr>
          </a:p>
          <a:p>
            <a:pPr indent="-341313">
              <a:spcBef>
                <a:spcPts val="500"/>
              </a:spcBef>
              <a:buClrTx/>
              <a:buSzPct val="6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2000">
                <a:latin typeface="Times New Roman" pitchFamily="16" charset="0"/>
              </a:rPr>
              <a:t>will print:</a:t>
            </a:r>
          </a:p>
          <a:p>
            <a:pPr indent="-341313">
              <a:spcBef>
                <a:spcPts val="500"/>
              </a:spcBef>
              <a:buClrTx/>
              <a:buSzPct val="6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2000">
                <a:latin typeface="Times New Roman" pitchFamily="16" charset="0"/>
              </a:rPr>
              <a:t>$foo in global scope: Example content </a:t>
            </a:r>
          </a:p>
          <a:p>
            <a:pPr indent="-341313">
              <a:spcBef>
                <a:spcPts val="500"/>
              </a:spcBef>
              <a:buClrTx/>
              <a:buSzPct val="6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2000">
                <a:latin typeface="Times New Roman" pitchFamily="16" charset="0"/>
              </a:rPr>
              <a:t>$foo in current scope: local variable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7538"/>
            <a:ext cx="7793037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/>
              <a:t>$_Server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6800" y="1828800"/>
            <a:ext cx="8077200" cy="5029200"/>
          </a:xfrm>
          <a:ln/>
        </p:spPr>
        <p:txBody>
          <a:bodyPr/>
          <a:lstStyle/>
          <a:p>
            <a:pPr marL="341313" indent="-341313">
              <a:spcBef>
                <a:spcPts val="5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keys:</a:t>
            </a:r>
          </a:p>
          <a:p>
            <a:pPr marL="341313" indent="-339725"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‘PHP_SELF’ – the filename currently executed</a:t>
            </a:r>
          </a:p>
          <a:p>
            <a:pPr marL="341313" indent="-339725"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‘SERVER_ADDR’ – the IP address of the server</a:t>
            </a:r>
          </a:p>
          <a:p>
            <a:pPr marL="341313" indent="-339725"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‘SERVER_PROTOCOL’ – name and version of the protocol via which the page is requested; HTTP/1.1</a:t>
            </a:r>
          </a:p>
          <a:p>
            <a:pPr marL="341313" indent="-339725"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‘REQUEST_METHOD’ – the request method</a:t>
            </a:r>
          </a:p>
          <a:p>
            <a:pPr marL="341313" indent="-339725"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‘QUERY_STRING’ – the query string</a:t>
            </a:r>
          </a:p>
          <a:p>
            <a:pPr marL="341313" indent="-339725"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‘DOCUMENT_ROOT’ – the document root under which the current script is executed</a:t>
            </a:r>
          </a:p>
          <a:p>
            <a:pPr marL="341313" indent="-339725"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‘REMOTE_ADDR’ – the client IP address</a:t>
            </a:r>
          </a:p>
          <a:p>
            <a:pPr marL="341313" indent="-339725"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‘REMOTE_PORT’ – the client port</a:t>
            </a:r>
          </a:p>
          <a:p>
            <a:pPr marL="341313" indent="-339725"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‘HTTP_ACCEPT’ – the HTTP accept field of the HTTP protocol</a:t>
            </a:r>
          </a:p>
          <a:p>
            <a:pPr marL="341313" indent="-339725"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etc.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7538"/>
            <a:ext cx="7793037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/>
              <a:t>$_GET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1828800"/>
            <a:ext cx="8153400" cy="5029200"/>
          </a:xfrm>
          <a:ln/>
        </p:spPr>
        <p:txBody>
          <a:bodyPr/>
          <a:lstStyle/>
          <a:p>
            <a:pPr marL="341313" indent="-341313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an html example</a:t>
            </a:r>
          </a:p>
          <a:p>
            <a:pPr marL="341313" indent="-339725"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&lt;form action="welcome.php" method="get"&gt;</a:t>
            </a:r>
            <a:br>
              <a:rPr lang="en-US" altLang="en-US" sz="2000">
                <a:latin typeface="Times New Roman" pitchFamily="16" charset="0"/>
              </a:rPr>
            </a:br>
            <a:r>
              <a:rPr lang="en-US" altLang="en-US" sz="2000">
                <a:latin typeface="Times New Roman" pitchFamily="16" charset="0"/>
              </a:rPr>
              <a:t>Name: &lt;input type="text" name="fname" /&gt;</a:t>
            </a:r>
            <a:br>
              <a:rPr lang="en-US" altLang="en-US" sz="2000">
                <a:latin typeface="Times New Roman" pitchFamily="16" charset="0"/>
              </a:rPr>
            </a:br>
            <a:r>
              <a:rPr lang="en-US" altLang="en-US" sz="2000">
                <a:latin typeface="Times New Roman" pitchFamily="16" charset="0"/>
              </a:rPr>
              <a:t>Age: &lt;input type="text" name="age" /&gt;</a:t>
            </a:r>
            <a:br>
              <a:rPr lang="en-US" altLang="en-US" sz="2000">
                <a:latin typeface="Times New Roman" pitchFamily="16" charset="0"/>
              </a:rPr>
            </a:br>
            <a:r>
              <a:rPr lang="en-US" altLang="en-US" sz="2000">
                <a:latin typeface="Times New Roman" pitchFamily="16" charset="0"/>
              </a:rPr>
              <a:t>&lt;input type="submit" /&gt;</a:t>
            </a:r>
          </a:p>
          <a:p>
            <a:pPr marL="341313" indent="-339725"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&lt;/form&gt; </a:t>
            </a:r>
          </a:p>
          <a:p>
            <a:pPr marL="341313" indent="-341313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after submit, the URL is:</a:t>
            </a:r>
          </a:p>
          <a:p>
            <a:pPr marL="341313" indent="-339725"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	http://www.w3schools.com/welcome.php?fname=Peter&amp;age=37 </a:t>
            </a:r>
          </a:p>
          <a:p>
            <a:pPr marL="341313" indent="-341313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the ‘welcome.php’ file:</a:t>
            </a:r>
          </a:p>
          <a:p>
            <a:pPr marL="341313" indent="-339725"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Welcome &lt;?php echo $_GET["fname"]; ?&gt;.&lt;br /&gt;</a:t>
            </a:r>
          </a:p>
          <a:p>
            <a:pPr marL="341313" indent="-339725"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You are &lt;?php echo $_GET["age"]; ?&gt; years old! </a:t>
            </a:r>
          </a:p>
          <a:p>
            <a:pPr marL="341313" indent="-339725"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en-US" sz="2000">
              <a:latin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7538"/>
            <a:ext cx="7793037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/>
              <a:t>$_POST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1828800"/>
            <a:ext cx="8153400" cy="5029200"/>
          </a:xfrm>
          <a:ln/>
        </p:spPr>
        <p:txBody>
          <a:bodyPr/>
          <a:lstStyle/>
          <a:p>
            <a:pPr marL="341313" indent="-341313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an html example</a:t>
            </a:r>
          </a:p>
          <a:p>
            <a:pPr marL="341313" indent="-339725"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&lt;form action="welcome.php" method=“post"&gt;</a:t>
            </a:r>
            <a:br>
              <a:rPr lang="en-US" altLang="en-US" sz="2000">
                <a:latin typeface="Times New Roman" pitchFamily="16" charset="0"/>
              </a:rPr>
            </a:br>
            <a:r>
              <a:rPr lang="en-US" altLang="en-US" sz="2000">
                <a:latin typeface="Times New Roman" pitchFamily="16" charset="0"/>
              </a:rPr>
              <a:t>Name: &lt;input type="text" name="fname" /&gt;</a:t>
            </a:r>
            <a:br>
              <a:rPr lang="en-US" altLang="en-US" sz="2000">
                <a:latin typeface="Times New Roman" pitchFamily="16" charset="0"/>
              </a:rPr>
            </a:br>
            <a:r>
              <a:rPr lang="en-US" altLang="en-US" sz="2000">
                <a:latin typeface="Times New Roman" pitchFamily="16" charset="0"/>
              </a:rPr>
              <a:t>Age: &lt;input type="text" name="age" /&gt;</a:t>
            </a:r>
            <a:br>
              <a:rPr lang="en-US" altLang="en-US" sz="2000">
                <a:latin typeface="Times New Roman" pitchFamily="16" charset="0"/>
              </a:rPr>
            </a:br>
            <a:r>
              <a:rPr lang="en-US" altLang="en-US" sz="2000">
                <a:latin typeface="Times New Roman" pitchFamily="16" charset="0"/>
              </a:rPr>
              <a:t>&lt;input type="submit" /&gt;</a:t>
            </a:r>
          </a:p>
          <a:p>
            <a:pPr marL="341313" indent="-339725"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&lt;/form&gt; </a:t>
            </a:r>
          </a:p>
          <a:p>
            <a:pPr marL="341313" indent="-341313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after submit, the URL is:</a:t>
            </a:r>
          </a:p>
          <a:p>
            <a:pPr marL="341313" indent="-339725"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	http://www.w3schools.com/welcome.php</a:t>
            </a:r>
          </a:p>
          <a:p>
            <a:pPr marL="341313" indent="-341313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the ‘welcome.php’ file:</a:t>
            </a:r>
          </a:p>
          <a:p>
            <a:pPr marL="341313" indent="-339725"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Welcome &lt;?php echo $_POST["fname"]; ?&gt;.&lt;br /&gt;</a:t>
            </a:r>
          </a:p>
          <a:p>
            <a:pPr marL="341313" indent="-339725"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You are &lt;?php echo $_POST["age"]; ?&gt; years old! </a:t>
            </a:r>
          </a:p>
          <a:p>
            <a:pPr marL="341313" indent="-341313">
              <a:spcBef>
                <a:spcPts val="500"/>
              </a:spcBef>
              <a:buClr>
                <a:srgbClr val="3333CC"/>
              </a:buClr>
              <a:buSzPct val="60000"/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en-US" sz="2000">
              <a:latin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7538"/>
            <a:ext cx="7793037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/>
              <a:t>Functions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1828800"/>
            <a:ext cx="8153400" cy="5029200"/>
          </a:xfrm>
          <a:ln/>
        </p:spPr>
        <p:txBody>
          <a:bodyPr/>
          <a:lstStyle/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the syntax of defining a function is:</a:t>
            </a:r>
          </a:p>
          <a:p>
            <a:pPr marL="341313" indent="-339725">
              <a:lnSpc>
                <a:spcPct val="90000"/>
              </a:lnSpc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	function functionName($param1, $param2,…,$paramn) {</a:t>
            </a:r>
          </a:p>
          <a:p>
            <a:pPr marL="341313" indent="-339725">
              <a:lnSpc>
                <a:spcPct val="90000"/>
              </a:lnSpc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		… statements…</a:t>
            </a:r>
          </a:p>
          <a:p>
            <a:pPr marL="341313" indent="-339725">
              <a:lnSpc>
                <a:spcPct val="90000"/>
              </a:lnSpc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		return …;</a:t>
            </a:r>
          </a:p>
          <a:p>
            <a:pPr marL="341313" indent="-339725">
              <a:lnSpc>
                <a:spcPct val="90000"/>
              </a:lnSpc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	}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ex.:</a:t>
            </a:r>
          </a:p>
          <a:p>
            <a:pPr marL="341313" indent="-339725">
              <a:lnSpc>
                <a:spcPct val="90000"/>
              </a:lnSpc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&lt;?php</a:t>
            </a:r>
          </a:p>
          <a:p>
            <a:pPr marL="341313" indent="-339725">
              <a:lnSpc>
                <a:spcPct val="90000"/>
              </a:lnSpc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function add($x,$y) {</a:t>
            </a:r>
            <a:br>
              <a:rPr lang="en-US" altLang="en-US" sz="2000">
                <a:latin typeface="Times New Roman" pitchFamily="16" charset="0"/>
              </a:rPr>
            </a:br>
            <a:r>
              <a:rPr lang="en-US" altLang="en-US" sz="2000">
                <a:latin typeface="Times New Roman" pitchFamily="16" charset="0"/>
              </a:rPr>
              <a:t>$total=$x+$y;</a:t>
            </a:r>
            <a:br>
              <a:rPr lang="en-US" altLang="en-US" sz="2000">
                <a:latin typeface="Times New Roman" pitchFamily="16" charset="0"/>
              </a:rPr>
            </a:br>
            <a:r>
              <a:rPr lang="en-US" altLang="en-US" sz="2000">
                <a:latin typeface="Times New Roman" pitchFamily="16" charset="0"/>
              </a:rPr>
              <a:t>return $total;</a:t>
            </a:r>
          </a:p>
          <a:p>
            <a:pPr marL="341313" indent="-339725">
              <a:lnSpc>
                <a:spcPct val="90000"/>
              </a:lnSpc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}</a:t>
            </a:r>
            <a:br>
              <a:rPr lang="en-US" altLang="en-US" sz="2000">
                <a:latin typeface="Times New Roman" pitchFamily="16" charset="0"/>
              </a:rPr>
            </a:br>
            <a:endParaRPr lang="en-US" altLang="en-US" sz="2000">
              <a:latin typeface="Times New Roman" pitchFamily="16" charset="0"/>
            </a:endParaRPr>
          </a:p>
          <a:p>
            <a:pPr marL="341313" indent="-339725">
              <a:lnSpc>
                <a:spcPct val="90000"/>
              </a:lnSpc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echo "1 + 16 = " . add(1,16);</a:t>
            </a:r>
          </a:p>
          <a:p>
            <a:pPr marL="341313" indent="-339725">
              <a:lnSpc>
                <a:spcPct val="90000"/>
              </a:lnSpc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?&gt;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7538"/>
            <a:ext cx="7793037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/>
              <a:t>Classes and Objects – simple example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1828800"/>
            <a:ext cx="8229600" cy="5029200"/>
          </a:xfrm>
          <a:ln/>
        </p:spPr>
        <p:txBody>
          <a:bodyPr/>
          <a:lstStyle/>
          <a:p>
            <a:pPr indent="-341313">
              <a:lnSpc>
                <a:spcPct val="90000"/>
              </a:lnSpc>
              <a:spcBef>
                <a:spcPts val="450"/>
              </a:spcBef>
              <a:buClrTx/>
              <a:buSzPct val="6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1800">
                <a:latin typeface="Times New Roman" pitchFamily="16" charset="0"/>
              </a:rPr>
              <a:t>class SimpleClass {</a:t>
            </a:r>
            <a:br>
              <a:rPr lang="en-US" altLang="en-US" sz="1800">
                <a:latin typeface="Times New Roman" pitchFamily="16" charset="0"/>
              </a:rPr>
            </a:br>
            <a:r>
              <a:rPr lang="en-US" altLang="en-US" sz="1800">
                <a:latin typeface="Times New Roman" pitchFamily="16" charset="0"/>
              </a:rPr>
              <a:t>    // property declaration</a:t>
            </a:r>
            <a:br>
              <a:rPr lang="en-US" altLang="en-US" sz="1800">
                <a:latin typeface="Times New Roman" pitchFamily="16" charset="0"/>
              </a:rPr>
            </a:br>
            <a:r>
              <a:rPr lang="en-US" altLang="en-US" sz="1800">
                <a:latin typeface="Times New Roman" pitchFamily="16" charset="0"/>
              </a:rPr>
              <a:t>    public $var = 'a default value';</a:t>
            </a:r>
            <a:br>
              <a:rPr lang="en-US" altLang="en-US" sz="1800">
                <a:latin typeface="Times New Roman" pitchFamily="16" charset="0"/>
              </a:rPr>
            </a:br>
            <a:r>
              <a:rPr lang="en-US" altLang="en-US" sz="1800">
                <a:latin typeface="Times New Roman" pitchFamily="16" charset="0"/>
              </a:rPr>
              <a:t>    // method declaration</a:t>
            </a:r>
            <a:br>
              <a:rPr lang="en-US" altLang="en-US" sz="1800">
                <a:latin typeface="Times New Roman" pitchFamily="16" charset="0"/>
              </a:rPr>
            </a:br>
            <a:r>
              <a:rPr lang="en-US" altLang="en-US" sz="1800">
                <a:latin typeface="Times New Roman" pitchFamily="16" charset="0"/>
              </a:rPr>
              <a:t>    public function displayVar() {</a:t>
            </a:r>
            <a:br>
              <a:rPr lang="en-US" altLang="en-US" sz="1800">
                <a:latin typeface="Times New Roman" pitchFamily="16" charset="0"/>
              </a:rPr>
            </a:br>
            <a:r>
              <a:rPr lang="en-US" altLang="en-US" sz="1800">
                <a:latin typeface="Times New Roman" pitchFamily="16" charset="0"/>
              </a:rPr>
              <a:t>        echo $this-&gt;var;</a:t>
            </a:r>
            <a:br>
              <a:rPr lang="en-US" altLang="en-US" sz="1800">
                <a:latin typeface="Times New Roman" pitchFamily="16" charset="0"/>
              </a:rPr>
            </a:br>
            <a:r>
              <a:rPr lang="en-US" altLang="en-US" sz="1800">
                <a:latin typeface="Times New Roman" pitchFamily="16" charset="0"/>
              </a:rPr>
              <a:t>    }</a:t>
            </a:r>
          </a:p>
          <a:p>
            <a:pPr indent="-341313">
              <a:lnSpc>
                <a:spcPct val="90000"/>
              </a:lnSpc>
              <a:spcBef>
                <a:spcPts val="450"/>
              </a:spcBef>
              <a:buClrTx/>
              <a:buSzPct val="6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1800">
                <a:latin typeface="Times New Roman" pitchFamily="16" charset="0"/>
              </a:rPr>
              <a:t>} </a:t>
            </a:r>
          </a:p>
          <a:p>
            <a:pPr indent="-341313">
              <a:lnSpc>
                <a:spcPct val="90000"/>
              </a:lnSpc>
              <a:spcBef>
                <a:spcPts val="450"/>
              </a:spcBef>
              <a:buClrTx/>
              <a:buSzPct val="6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1800">
                <a:latin typeface="Times New Roman" pitchFamily="16" charset="0"/>
              </a:rPr>
              <a:t>$instance = new SimpleClass();</a:t>
            </a:r>
          </a:p>
          <a:p>
            <a:pPr indent="-341313">
              <a:lnSpc>
                <a:spcPct val="90000"/>
              </a:lnSpc>
              <a:spcBef>
                <a:spcPts val="450"/>
              </a:spcBef>
              <a:buClrTx/>
              <a:buSzPct val="6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1800">
                <a:latin typeface="Times New Roman" pitchFamily="16" charset="0"/>
              </a:rPr>
              <a:t>class ExtendClass extends SimpleClass {</a:t>
            </a:r>
            <a:br>
              <a:rPr lang="en-US" altLang="en-US" sz="1800">
                <a:latin typeface="Times New Roman" pitchFamily="16" charset="0"/>
              </a:rPr>
            </a:br>
            <a:r>
              <a:rPr lang="en-US" altLang="en-US" sz="1800">
                <a:latin typeface="Times New Roman" pitchFamily="16" charset="0"/>
              </a:rPr>
              <a:t>    // Redefine the parent method</a:t>
            </a:r>
            <a:br>
              <a:rPr lang="en-US" altLang="en-US" sz="1800">
                <a:latin typeface="Times New Roman" pitchFamily="16" charset="0"/>
              </a:rPr>
            </a:br>
            <a:r>
              <a:rPr lang="en-US" altLang="en-US" sz="1800">
                <a:latin typeface="Times New Roman" pitchFamily="16" charset="0"/>
              </a:rPr>
              <a:t>    function displayVar() {</a:t>
            </a:r>
            <a:br>
              <a:rPr lang="en-US" altLang="en-US" sz="1800">
                <a:latin typeface="Times New Roman" pitchFamily="16" charset="0"/>
              </a:rPr>
            </a:br>
            <a:r>
              <a:rPr lang="en-US" altLang="en-US" sz="1800">
                <a:latin typeface="Times New Roman" pitchFamily="16" charset="0"/>
              </a:rPr>
              <a:t>        echo "Extending class\n";</a:t>
            </a:r>
            <a:br>
              <a:rPr lang="en-US" altLang="en-US" sz="1800">
                <a:latin typeface="Times New Roman" pitchFamily="16" charset="0"/>
              </a:rPr>
            </a:br>
            <a:r>
              <a:rPr lang="en-US" altLang="en-US" sz="1800">
                <a:latin typeface="Times New Roman" pitchFamily="16" charset="0"/>
              </a:rPr>
              <a:t>        parent::displayVar();</a:t>
            </a:r>
            <a:br>
              <a:rPr lang="en-US" altLang="en-US" sz="1800">
                <a:latin typeface="Times New Roman" pitchFamily="16" charset="0"/>
              </a:rPr>
            </a:br>
            <a:r>
              <a:rPr lang="en-US" altLang="en-US" sz="1800">
                <a:latin typeface="Times New Roman" pitchFamily="16" charset="0"/>
              </a:rPr>
              <a:t>    }</a:t>
            </a:r>
          </a:p>
          <a:p>
            <a:pPr indent="-341313">
              <a:lnSpc>
                <a:spcPct val="90000"/>
              </a:lnSpc>
              <a:spcBef>
                <a:spcPts val="450"/>
              </a:spcBef>
              <a:buClrTx/>
              <a:buSzPct val="6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1800">
                <a:latin typeface="Times New Roman" pitchFamily="16" charset="0"/>
              </a:rPr>
              <a:t>}</a:t>
            </a:r>
          </a:p>
          <a:p>
            <a:pPr indent="-341313">
              <a:lnSpc>
                <a:spcPct val="90000"/>
              </a:lnSpc>
              <a:spcBef>
                <a:spcPts val="450"/>
              </a:spcBef>
              <a:buClrTx/>
              <a:buSzPct val="6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1800">
                <a:latin typeface="Times New Roman" pitchFamily="16" charset="0"/>
              </a:rPr>
              <a:t>$extended = new ExtendClass();</a:t>
            </a:r>
          </a:p>
          <a:p>
            <a:pPr indent="-341313">
              <a:lnSpc>
                <a:spcPct val="90000"/>
              </a:lnSpc>
              <a:spcBef>
                <a:spcPts val="450"/>
              </a:spcBef>
              <a:buClrTx/>
              <a:buSzPct val="6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1800">
                <a:latin typeface="Times New Roman" pitchFamily="16" charset="0"/>
              </a:rPr>
              <a:t>$extended-&gt;displayVar();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7538"/>
            <a:ext cx="7793037" cy="1143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/>
              <a:t>Classes and objects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114800"/>
          </a:xfrm>
          <a:ln/>
        </p:spPr>
        <p:txBody>
          <a:bodyPr/>
          <a:lstStyle/>
          <a:p>
            <a:pPr marL="341313" indent="-341313"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600"/>
              <a:t>PHP treats objects are references (a variable contains the reference of the object, not the entire object)</a:t>
            </a:r>
          </a:p>
          <a:p>
            <a:pPr marL="341313" indent="-341313"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600" i="1"/>
              <a:t>new</a:t>
            </a:r>
            <a:r>
              <a:rPr lang="en-US" altLang="en-US" sz="2600"/>
              <a:t> keyword for creating an object</a:t>
            </a:r>
          </a:p>
          <a:p>
            <a:pPr marL="341313" indent="-341313"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600" i="1"/>
              <a:t>class, this, extends</a:t>
            </a:r>
          </a:p>
          <a:p>
            <a:pPr marL="341313" indent="-341313"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600" i="1"/>
              <a:t>__construct() </a:t>
            </a:r>
            <a:r>
              <a:rPr lang="en-US" altLang="en-US" sz="2600"/>
              <a:t>- for constructor</a:t>
            </a:r>
          </a:p>
          <a:p>
            <a:pPr marL="341313" indent="-341313"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600" i="1"/>
              <a:t>__destruct() </a:t>
            </a:r>
            <a:r>
              <a:rPr lang="en-US" altLang="en-US" sz="2600"/>
              <a:t>- for destructor</a:t>
            </a:r>
          </a:p>
          <a:p>
            <a:pPr marL="341313" indent="-341313"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600"/>
              <a:t>Visibility:</a:t>
            </a:r>
            <a:r>
              <a:rPr lang="en-US" altLang="en-US" sz="2600" i="1"/>
              <a:t> public, protected, private </a:t>
            </a:r>
            <a:r>
              <a:rPr lang="en-US" altLang="en-US" sz="2600"/>
              <a:t>(declaring with </a:t>
            </a:r>
            <a:r>
              <a:rPr lang="en-US" altLang="en-US" sz="2600" i="1"/>
              <a:t>var</a:t>
            </a:r>
            <a:r>
              <a:rPr lang="en-US" altLang="en-US" sz="2600"/>
              <a:t> means </a:t>
            </a:r>
            <a:r>
              <a:rPr lang="en-US" altLang="en-US" sz="2600" i="1"/>
              <a:t>public</a:t>
            </a:r>
            <a:r>
              <a:rPr lang="en-US" altLang="en-US" sz="2600"/>
              <a:t> visibility)</a:t>
            </a:r>
          </a:p>
          <a:p>
            <a:pPr marL="341313" indent="-341313"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en-US" sz="26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7538"/>
            <a:ext cx="7793037" cy="1143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/>
              <a:t>Class visibility example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114800"/>
          </a:xfrm>
          <a:ln/>
        </p:spPr>
        <p:txBody>
          <a:bodyPr/>
          <a:lstStyle/>
          <a:p>
            <a:pPr marL="341313" indent="-341313">
              <a:buClr>
                <a:srgbClr val="3333CC"/>
              </a:buClr>
              <a:buSzPct val="60000"/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200"/>
              <a:t>class MyClass</a:t>
            </a:r>
          </a:p>
          <a:p>
            <a:pPr marL="341313" indent="-341313">
              <a:buClr>
                <a:srgbClr val="3333CC"/>
              </a:buClr>
              <a:buSzPct val="60000"/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200"/>
              <a:t>{</a:t>
            </a:r>
          </a:p>
          <a:p>
            <a:pPr marL="341313" indent="-341313">
              <a:buClr>
                <a:srgbClr val="3333CC"/>
              </a:buClr>
              <a:buSzPct val="60000"/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200"/>
              <a:t>    public $public = 'Public';</a:t>
            </a:r>
          </a:p>
          <a:p>
            <a:pPr marL="341313" indent="-341313">
              <a:buClr>
                <a:srgbClr val="3333CC"/>
              </a:buClr>
              <a:buSzPct val="60000"/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200"/>
              <a:t>    protected $protected = 'Protected';</a:t>
            </a:r>
          </a:p>
          <a:p>
            <a:pPr marL="341313" indent="-341313">
              <a:buClr>
                <a:srgbClr val="3333CC"/>
              </a:buClr>
              <a:buSzPct val="60000"/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200"/>
              <a:t>    private $private = 'Private';</a:t>
            </a:r>
          </a:p>
          <a:p>
            <a:pPr marL="341313" indent="-341313">
              <a:buClr>
                <a:srgbClr val="3333CC"/>
              </a:buClr>
              <a:buSzPct val="60000"/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en-US" sz="2200"/>
          </a:p>
          <a:p>
            <a:pPr marL="341313" indent="-341313">
              <a:buClr>
                <a:srgbClr val="3333CC"/>
              </a:buClr>
              <a:buSzPct val="60000"/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200"/>
              <a:t>    function printHello()</a:t>
            </a:r>
          </a:p>
          <a:p>
            <a:pPr marL="341313" indent="-341313">
              <a:buClr>
                <a:srgbClr val="3333CC"/>
              </a:buClr>
              <a:buSzPct val="60000"/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200"/>
              <a:t>    {</a:t>
            </a:r>
          </a:p>
          <a:p>
            <a:pPr marL="341313" indent="-341313">
              <a:buClr>
                <a:srgbClr val="3333CC"/>
              </a:buClr>
              <a:buSzPct val="60000"/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200"/>
              <a:t>        echo $this-&gt;public;</a:t>
            </a:r>
          </a:p>
          <a:p>
            <a:pPr marL="341313" indent="-341313">
              <a:buClr>
                <a:srgbClr val="3333CC"/>
              </a:buClr>
              <a:buSzPct val="60000"/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200"/>
              <a:t>        echo $this-&gt;protected;</a:t>
            </a:r>
          </a:p>
          <a:p>
            <a:pPr marL="341313" indent="-341313">
              <a:buClr>
                <a:srgbClr val="3333CC"/>
              </a:buClr>
              <a:buSzPct val="60000"/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200"/>
              <a:t>        echo $this-&gt;private;</a:t>
            </a:r>
          </a:p>
          <a:p>
            <a:pPr marL="341313" indent="-341313">
              <a:buClr>
                <a:srgbClr val="3333CC"/>
              </a:buClr>
              <a:buSzPct val="60000"/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200"/>
              <a:t>    }</a:t>
            </a:r>
          </a:p>
          <a:p>
            <a:pPr marL="341313" indent="-341313">
              <a:buClr>
                <a:srgbClr val="3333CC"/>
              </a:buClr>
              <a:buSzPct val="60000"/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200"/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7538"/>
            <a:ext cx="7793037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/>
              <a:t>What is PHP ?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6800" y="1828800"/>
            <a:ext cx="8077200" cy="4876800"/>
          </a:xfrm>
          <a:ln/>
        </p:spPr>
        <p:txBody>
          <a:bodyPr/>
          <a:lstStyle/>
          <a:p>
            <a:pPr marL="341313" indent="-341313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comes from PHP: Hypertext Preprocessor</a:t>
            </a:r>
          </a:p>
          <a:p>
            <a:pPr marL="341313" indent="-341313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is a server-side programming language</a:t>
            </a:r>
          </a:p>
          <a:p>
            <a:pPr marL="341313" indent="-341313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is simple and efficient</a:t>
            </a:r>
          </a:p>
          <a:p>
            <a:pPr marL="341313" indent="-341313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is free and open-source</a:t>
            </a:r>
          </a:p>
          <a:p>
            <a:pPr marL="341313" indent="-341313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it runs on Apache and IIS</a:t>
            </a:r>
          </a:p>
          <a:p>
            <a:pPr marL="341313" indent="-341313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http://www.php.net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7538"/>
            <a:ext cx="7793037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/>
              <a:t>Types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6800" y="1905000"/>
            <a:ext cx="7848600" cy="4953000"/>
          </a:xfrm>
          <a:ln/>
        </p:spPr>
        <p:txBody>
          <a:bodyPr/>
          <a:lstStyle/>
          <a:p>
            <a:pPr marL="341313" indent="-341313">
              <a:lnSpc>
                <a:spcPct val="90000"/>
              </a:lnSpc>
              <a:spcBef>
                <a:spcPts val="45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boolean: </a:t>
            </a:r>
            <a:r>
              <a:rPr lang="en-US" altLang="en-US" sz="1800"/>
              <a:t>a non-zero numeric value or empty string or array, NULL are automatically converted to FALSE; other values are cast to TRUE</a:t>
            </a:r>
          </a:p>
          <a:p>
            <a:pPr marL="341313" indent="-341313">
              <a:lnSpc>
                <a:spcPct val="90000"/>
              </a:lnSpc>
              <a:spcBef>
                <a:spcPts val="45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integer, float, double: </a:t>
            </a:r>
            <a:r>
              <a:rPr lang="en-US" altLang="en-US" sz="1800"/>
              <a:t>integers in decimal base, hexadecimal (prefixed by “0x”), and octal (prefixed by “0”)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string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array</a:t>
            </a:r>
          </a:p>
          <a:p>
            <a:pPr marL="341313" indent="-341313">
              <a:lnSpc>
                <a:spcPct val="90000"/>
              </a:lnSpc>
              <a:spcBef>
                <a:spcPts val="45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object: </a:t>
            </a:r>
            <a:r>
              <a:rPr lang="en-US" altLang="en-US" sz="1800"/>
              <a:t>reference type to cast class instances to</a:t>
            </a:r>
          </a:p>
          <a:p>
            <a:pPr marL="341313" indent="-341313">
              <a:lnSpc>
                <a:spcPct val="90000"/>
              </a:lnSpc>
              <a:spcBef>
                <a:spcPts val="45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resource</a:t>
            </a:r>
            <a:r>
              <a:rPr lang="en-US" altLang="en-US" sz="1800"/>
              <a:t>: a reference to an external resource(curl session, ftp session, database link, pdf document etc.) created and used by special functions </a:t>
            </a:r>
          </a:p>
          <a:p>
            <a:pPr marL="341313" indent="-341313">
              <a:lnSpc>
                <a:spcPct val="90000"/>
              </a:lnSpc>
              <a:spcBef>
                <a:spcPts val="45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NULL</a:t>
            </a:r>
            <a:r>
              <a:rPr lang="en-US" altLang="en-US" sz="1800"/>
              <a:t>: a variable with no value (no value has been set or the variable has been </a:t>
            </a:r>
            <a:r>
              <a:rPr lang="en-US" altLang="en-US" sz="1800" u="sng"/>
              <a:t>unset()</a:t>
            </a:r>
            <a:r>
              <a:rPr lang="en-US" altLang="en-US" sz="1800" i="1"/>
              <a:t> </a:t>
            </a:r>
            <a:r>
              <a:rPr lang="en-US" altLang="en-US" sz="1800"/>
              <a:t>)</a:t>
            </a:r>
          </a:p>
          <a:p>
            <a:pPr marL="341313" indent="-341313">
              <a:lnSpc>
                <a:spcPct val="90000"/>
              </a:lnSpc>
              <a:spcBef>
                <a:spcPts val="45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pseudo-types: mixed </a:t>
            </a:r>
            <a:r>
              <a:rPr lang="en-US" altLang="en-US" sz="1800"/>
              <a:t>(e.g. the type parameter of </a:t>
            </a:r>
            <a:r>
              <a:rPr lang="en-US" altLang="en-US" sz="1800" u="sng"/>
              <a:t>gettype())</a:t>
            </a:r>
            <a:r>
              <a:rPr lang="en-US" altLang="en-US" sz="2400"/>
              <a:t>, callback functions, void </a:t>
            </a:r>
            <a:r>
              <a:rPr lang="en-US" altLang="en-US" sz="1800"/>
              <a:t>(e.g. function returning void)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7538"/>
            <a:ext cx="7793037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/>
              <a:t>The String type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1828800"/>
            <a:ext cx="8229600" cy="5029200"/>
          </a:xfrm>
          <a:ln/>
        </p:spPr>
        <p:txBody>
          <a:bodyPr/>
          <a:lstStyle/>
          <a:p>
            <a:pPr marL="341313" indent="-341313">
              <a:spcBef>
                <a:spcPts val="5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a character is a byte (native Unicode support expected in PHP 6)</a:t>
            </a:r>
          </a:p>
          <a:p>
            <a:pPr marL="341313" indent="-341313">
              <a:spcBef>
                <a:spcPts val="5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4 ways of defining a string literal:</a:t>
            </a:r>
          </a:p>
          <a:p>
            <a:pPr marL="741363" lvl="1" indent="-284163">
              <a:spcBef>
                <a:spcPts val="450"/>
              </a:spcBef>
              <a:buClr>
                <a:srgbClr val="FF0000"/>
              </a:buClr>
              <a:buSzPct val="55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800"/>
              <a:t>single quotes: </a:t>
            </a:r>
            <a:r>
              <a:rPr lang="en-US" altLang="en-US" sz="1800">
                <a:latin typeface="Times New Roman" pitchFamily="16" charset="0"/>
              </a:rPr>
              <a:t>$str = ‘this is a string’;</a:t>
            </a:r>
          </a:p>
          <a:p>
            <a:pPr marL="741363" lvl="1" indent="-284163">
              <a:spcBef>
                <a:spcPts val="450"/>
              </a:spcBef>
              <a:buClr>
                <a:srgbClr val="FF0000"/>
              </a:buClr>
              <a:buSzPct val="55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800"/>
              <a:t>double quotes: </a:t>
            </a:r>
            <a:r>
              <a:rPr lang="en-US" altLang="en-US" sz="1800">
                <a:latin typeface="Times New Roman" pitchFamily="16" charset="0"/>
              </a:rPr>
              <a:t>$str = “this is a string”;</a:t>
            </a:r>
          </a:p>
          <a:p>
            <a:pPr marL="741363" lvl="1" indent="-284163">
              <a:spcBef>
                <a:spcPts val="300"/>
              </a:spcBef>
              <a:buClr>
                <a:srgbClr val="FF0000"/>
              </a:buClr>
              <a:buSzPct val="55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800"/>
              <a:t>heredoc: </a:t>
            </a:r>
            <a:r>
              <a:rPr lang="en-US" altLang="en-US" sz="1200"/>
              <a:t>(the closing identifier must be in the beginning of the line and can only be followed by ‘;’)</a:t>
            </a:r>
          </a:p>
          <a:p>
            <a:pPr marL="741363" lvl="1" indent="-282575">
              <a:spcBef>
                <a:spcPts val="450"/>
              </a:spcBef>
              <a:buClrTx/>
              <a:buSzPct val="5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800">
                <a:latin typeface="Times New Roman" pitchFamily="16" charset="0"/>
              </a:rPr>
              <a:t>	$str = &lt;&lt;&lt;FOO</a:t>
            </a:r>
          </a:p>
          <a:p>
            <a:pPr marL="741363" lvl="1" indent="-282575">
              <a:spcBef>
                <a:spcPts val="450"/>
              </a:spcBef>
              <a:buClrTx/>
              <a:buSzPct val="5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800">
                <a:latin typeface="Times New Roman" pitchFamily="16" charset="0"/>
              </a:rPr>
              <a:t>	this is</a:t>
            </a:r>
          </a:p>
          <a:p>
            <a:pPr marL="741363" lvl="1" indent="-282575">
              <a:spcBef>
                <a:spcPts val="450"/>
              </a:spcBef>
              <a:buClrTx/>
              <a:buSzPct val="5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800">
                <a:latin typeface="Times New Roman" pitchFamily="16" charset="0"/>
              </a:rPr>
              <a:t>	a string</a:t>
            </a:r>
          </a:p>
          <a:p>
            <a:pPr marL="741363" lvl="1" indent="-282575">
              <a:spcBef>
                <a:spcPts val="450"/>
              </a:spcBef>
              <a:buClrTx/>
              <a:buSzPct val="5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800">
                <a:latin typeface="Times New Roman" pitchFamily="16" charset="0"/>
              </a:rPr>
              <a:t>	FOO;</a:t>
            </a:r>
          </a:p>
          <a:p>
            <a:pPr marL="741363" lvl="1" indent="-284163">
              <a:spcBef>
                <a:spcPts val="300"/>
              </a:spcBef>
              <a:buClr>
                <a:srgbClr val="FF0000"/>
              </a:buClr>
              <a:buSzPct val="55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800"/>
              <a:t>nowdoc: </a:t>
            </a:r>
            <a:r>
              <a:rPr lang="en-US" altLang="en-US" sz="1200"/>
              <a:t>(no parsing is done inside a nowdoc; usefull for embedding PHP code or large body of thext without escaping)</a:t>
            </a:r>
          </a:p>
          <a:p>
            <a:pPr marL="741363" lvl="1" indent="-282575">
              <a:spcBef>
                <a:spcPts val="450"/>
              </a:spcBef>
              <a:buClrTx/>
              <a:buSzPct val="5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800">
                <a:latin typeface="Times New Roman" pitchFamily="16" charset="0"/>
              </a:rPr>
              <a:t>	$str = &lt;&lt;&lt;‘FOO’</a:t>
            </a:r>
          </a:p>
          <a:p>
            <a:pPr marL="741363" lvl="1" indent="-282575">
              <a:spcBef>
                <a:spcPts val="450"/>
              </a:spcBef>
              <a:buClrTx/>
              <a:buSzPct val="5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800">
                <a:latin typeface="Times New Roman" pitchFamily="16" charset="0"/>
              </a:rPr>
              <a:t>	this is</a:t>
            </a:r>
          </a:p>
          <a:p>
            <a:pPr marL="741363" lvl="1" indent="-282575">
              <a:spcBef>
                <a:spcPts val="450"/>
              </a:spcBef>
              <a:buClrTx/>
              <a:buSzPct val="5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800">
                <a:latin typeface="Times New Roman" pitchFamily="16" charset="0"/>
              </a:rPr>
              <a:t>	a string</a:t>
            </a:r>
          </a:p>
          <a:p>
            <a:pPr marL="741363" lvl="1" indent="-282575">
              <a:spcBef>
                <a:spcPts val="450"/>
              </a:spcBef>
              <a:buClrTx/>
              <a:buSzPct val="5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800">
                <a:latin typeface="Times New Roman" pitchFamily="16" charset="0"/>
              </a:rPr>
              <a:t>	FOO;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7538"/>
            <a:ext cx="7793037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/>
              <a:t>The String type (2)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1828800"/>
            <a:ext cx="8153400" cy="5029200"/>
          </a:xfrm>
          <a:ln/>
        </p:spPr>
        <p:txBody>
          <a:bodyPr/>
          <a:lstStyle/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in a double quotes or heredoc string, variables are parsed within it, in a single quotes and nowdoc string, they are not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there are 2 syntaxes for using variables in a string:</a:t>
            </a:r>
          </a:p>
          <a:p>
            <a:pPr marL="741363" lvl="1" indent="-284163">
              <a:lnSpc>
                <a:spcPct val="90000"/>
              </a:lnSpc>
              <a:spcBef>
                <a:spcPts val="500"/>
              </a:spcBef>
              <a:buClr>
                <a:srgbClr val="FF0000"/>
              </a:buClr>
              <a:buSzPct val="55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simple - variable is preceded by ‘$’: </a:t>
            </a:r>
            <a:r>
              <a:rPr lang="en-US" altLang="en-US" sz="2000">
                <a:latin typeface="Times New Roman" pitchFamily="16" charset="0"/>
              </a:rPr>
              <a:t>echo “some text $var”;</a:t>
            </a:r>
          </a:p>
          <a:p>
            <a:pPr marL="741363" lvl="1" indent="-284163">
              <a:lnSpc>
                <a:spcPct val="90000"/>
              </a:lnSpc>
              <a:spcBef>
                <a:spcPts val="500"/>
              </a:spcBef>
              <a:buClr>
                <a:srgbClr val="FF0000"/>
              </a:buClr>
              <a:buSzPct val="55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complex – complex expressions are enclosed in “{…}”:</a:t>
            </a:r>
          </a:p>
          <a:p>
            <a:pPr marL="741363" lvl="1" indent="-282575">
              <a:lnSpc>
                <a:spcPct val="90000"/>
              </a:lnSpc>
              <a:spcBef>
                <a:spcPts val="500"/>
              </a:spcBef>
              <a:buClrTx/>
              <a:buSzPct val="5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			echo “some text {$ob-&gt;vect[‘foo’]-&gt;val}”;</a:t>
            </a:r>
          </a:p>
          <a:p>
            <a:pPr marL="341313" indent="-341313">
              <a:lnSpc>
                <a:spcPct val="90000"/>
              </a:lnSpc>
              <a:spcBef>
                <a:spcPts val="45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a string can be indexed, e.g. $str[3] – </a:t>
            </a:r>
            <a:r>
              <a:rPr lang="en-US" altLang="en-US" sz="1800"/>
              <a:t>4</a:t>
            </a:r>
            <a:r>
              <a:rPr lang="en-US" altLang="en-US" sz="1800" baseline="30000"/>
              <a:t>th</a:t>
            </a:r>
            <a:r>
              <a:rPr lang="en-US" altLang="en-US" sz="1800"/>
              <a:t> character of str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in string context all other values are automatically converted to strings (e.g. 23-&gt;”23”, TRUE-&gt;”1”)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in numeric context, strings are automatically converted to integer/float; e.g. $n=1+”2 zzz”  =&gt; $n=3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the “.” operator is for string concatenation (‘+’ is not ok)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7538"/>
            <a:ext cx="7793037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/>
              <a:t>The String type (3) - functions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1752600"/>
            <a:ext cx="8153400" cy="5029200"/>
          </a:xfrm>
          <a:ln/>
        </p:spPr>
        <p:txBody>
          <a:bodyPr/>
          <a:lstStyle/>
          <a:p>
            <a:pPr marL="341313" indent="-341313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echo(), print(), printf(), sprintf(), fprintf() – for displaying strings</a:t>
            </a:r>
          </a:p>
          <a:p>
            <a:pPr marL="341313" indent="-341313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crypt(), md5(), sha1() – hashing function</a:t>
            </a:r>
          </a:p>
          <a:p>
            <a:pPr marL="341313" indent="-341313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explode(), strtok() – string tokenizer</a:t>
            </a:r>
          </a:p>
          <a:p>
            <a:pPr marL="341313" indent="-341313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ltrim(), rtrim(), str_replace(), str_shuffle(), str_split(), str_word_count(), strchr(), strcmp(), strlen(), strstr(), strpos(), strtolower(), strtoupper(), substr(), substr_compare(), substr_count(), substr_replace() – string manipulation functions</a:t>
            </a:r>
          </a:p>
          <a:p>
            <a:pPr marL="341313" indent="-341313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sscanf() – parsing input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7538"/>
            <a:ext cx="7793037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/>
              <a:t>Arrays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1828800"/>
            <a:ext cx="8153400" cy="5029200"/>
          </a:xfrm>
          <a:ln/>
        </p:spPr>
        <p:txBody>
          <a:bodyPr/>
          <a:lstStyle/>
          <a:p>
            <a:pPr marL="341313" indent="-341313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arrays in PHP are actually ordered maps (key-value pair sequences)</a:t>
            </a:r>
          </a:p>
          <a:p>
            <a:pPr marL="341313" indent="-341313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keys can be only integer or string values</a:t>
            </a:r>
          </a:p>
          <a:p>
            <a:pPr marL="341313" indent="-341313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in no key is specified for an element, the value of the previous key plus 1 is used (keys start at 0 if not specified)</a:t>
            </a:r>
          </a:p>
          <a:p>
            <a:pPr marL="341313" indent="-341313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examples:</a:t>
            </a:r>
          </a:p>
          <a:p>
            <a:pPr marL="341313" indent="-339725">
              <a:spcBef>
                <a:spcPts val="6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	$a = array(“a”=&gt;45, 2=&gt;7, 36=&gt;”zzz”)</a:t>
            </a:r>
          </a:p>
          <a:p>
            <a:pPr marL="341313" indent="-339725">
              <a:spcBef>
                <a:spcPts val="6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	$b = array(4=&gt;40, 67, 87, “b”=&gt;3) is the same as:</a:t>
            </a:r>
          </a:p>
          <a:p>
            <a:pPr marL="341313" indent="-339725">
              <a:spcBef>
                <a:spcPts val="6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	$b = array(4=&gt;40, 5=&gt;67, 6=&gt;87, “b”=&gt;3)</a:t>
            </a:r>
          </a:p>
          <a:p>
            <a:pPr marL="341313" indent="-339725">
              <a:spcBef>
                <a:spcPts val="6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	$c = array(2=&gt;“zz”, 45=&gt;array(“a”=&gt;11, 23=&gt;34)) – a multidimensional array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7538"/>
            <a:ext cx="7793037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/>
              <a:t>Arrays (2)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1828800"/>
            <a:ext cx="8153400" cy="5029200"/>
          </a:xfrm>
          <a:ln/>
        </p:spPr>
        <p:txBody>
          <a:bodyPr/>
          <a:lstStyle/>
          <a:p>
            <a:pPr marL="341313" indent="-341313">
              <a:lnSpc>
                <a:spcPct val="90000"/>
              </a:lnSpc>
              <a:spcBef>
                <a:spcPts val="5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accessing a component of the array by indexing it:</a:t>
            </a:r>
          </a:p>
          <a:p>
            <a:pPr marL="341313" indent="-339725">
              <a:lnSpc>
                <a:spcPct val="90000"/>
              </a:lnSpc>
              <a:spcBef>
                <a:spcPts val="4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600">
                <a:latin typeface="Times New Roman" pitchFamily="16" charset="0"/>
              </a:rPr>
              <a:t>	$v = array(1=&gt;2, 2=&gt;”zz”, vect=&gt;array(2, 3, 4));</a:t>
            </a:r>
          </a:p>
          <a:p>
            <a:pPr marL="341313" indent="-339725">
              <a:lnSpc>
                <a:spcPct val="90000"/>
              </a:lnSpc>
              <a:spcBef>
                <a:spcPts val="4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600">
                <a:latin typeface="Times New Roman" pitchFamily="16" charset="0"/>
              </a:rPr>
              <a:t>	$v[2] = 45;</a:t>
            </a:r>
          </a:p>
          <a:p>
            <a:pPr marL="341313" indent="-339725">
              <a:lnSpc>
                <a:spcPct val="90000"/>
              </a:lnSpc>
              <a:spcBef>
                <a:spcPts val="4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600">
                <a:latin typeface="Times New Roman" pitchFamily="16" charset="0"/>
              </a:rPr>
              <a:t>	$v[‘vect’][1]=4;</a:t>
            </a:r>
          </a:p>
          <a:p>
            <a:pPr marL="341313" indent="-341313">
              <a:lnSpc>
                <a:spcPct val="90000"/>
              </a:lnSpc>
              <a:spcBef>
                <a:spcPts val="5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defining an array can be done by setting a value for a specific component:</a:t>
            </a:r>
          </a:p>
          <a:p>
            <a:pPr marL="341313" indent="-339725">
              <a:lnSpc>
                <a:spcPct val="90000"/>
              </a:lnSpc>
              <a:spcBef>
                <a:spcPts val="4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600">
                <a:latin typeface="Times New Roman" pitchFamily="16" charset="0"/>
              </a:rPr>
              <a:t>	$v[2]=3;</a:t>
            </a:r>
          </a:p>
          <a:p>
            <a:pPr marL="341313" indent="-341313">
              <a:lnSpc>
                <a:spcPct val="90000"/>
              </a:lnSpc>
              <a:spcBef>
                <a:spcPts val="5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removing a key/pair value or the whole array:</a:t>
            </a:r>
          </a:p>
          <a:p>
            <a:pPr marL="341313" indent="-339725">
              <a:lnSpc>
                <a:spcPct val="90000"/>
              </a:lnSpc>
              <a:spcBef>
                <a:spcPts val="4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600">
                <a:latin typeface="Times New Roman" pitchFamily="16" charset="0"/>
              </a:rPr>
              <a:t>	unset($v[2]);</a:t>
            </a:r>
          </a:p>
          <a:p>
            <a:pPr marL="341313" indent="-339725">
              <a:lnSpc>
                <a:spcPct val="90000"/>
              </a:lnSpc>
              <a:spcBef>
                <a:spcPts val="4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600">
                <a:latin typeface="Times New Roman" pitchFamily="16" charset="0"/>
              </a:rPr>
              <a:t>	unset($v);</a:t>
            </a:r>
          </a:p>
          <a:p>
            <a:pPr marL="341313" indent="-341313">
              <a:lnSpc>
                <a:spcPct val="90000"/>
              </a:lnSpc>
              <a:spcBef>
                <a:spcPts val="5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a primary value (i.e. integer, float, string, boolean) can be converted automatically to an array with one component having at index 0 that value</a:t>
            </a:r>
          </a:p>
          <a:p>
            <a:pPr marL="341313" indent="-341313">
              <a:lnSpc>
                <a:spcPct val="90000"/>
              </a:lnSpc>
              <a:spcBef>
                <a:spcPts val="5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count($v) counts the elements of $v and sort($v) sorts the elements of $v</a:t>
            </a:r>
          </a:p>
          <a:p>
            <a:pPr marL="341313" indent="-341313">
              <a:lnSpc>
                <a:spcPct val="90000"/>
              </a:lnSpc>
              <a:spcBef>
                <a:spcPts val="5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parsing a vector: foreach($persons as $p) { echo $p; }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7538"/>
            <a:ext cx="7793037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/>
              <a:t>Functions useful with types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1752600"/>
            <a:ext cx="8077200" cy="5029200"/>
          </a:xfrm>
          <a:ln/>
        </p:spPr>
        <p:txBody>
          <a:bodyPr/>
          <a:lstStyle/>
          <a:p>
            <a:pPr marL="341313" indent="-341313">
              <a:lnSpc>
                <a:spcPct val="90000"/>
              </a:lnSpc>
              <a:spcBef>
                <a:spcPts val="35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400"/>
              <a:t>gettype($var) – return the type of $var</a:t>
            </a:r>
          </a:p>
          <a:p>
            <a:pPr marL="341313" indent="-341313">
              <a:lnSpc>
                <a:spcPct val="90000"/>
              </a:lnSpc>
              <a:spcBef>
                <a:spcPts val="35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400"/>
              <a:t>settype($var,”newtype”) – for explicit conversion</a:t>
            </a:r>
          </a:p>
          <a:p>
            <a:pPr marL="341313" indent="-341313">
              <a:lnSpc>
                <a:spcPct val="90000"/>
              </a:lnSpc>
              <a:spcBef>
                <a:spcPts val="35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400"/>
              <a:t>boolean is_array($var)</a:t>
            </a:r>
          </a:p>
          <a:p>
            <a:pPr marL="341313" indent="-341313">
              <a:lnSpc>
                <a:spcPct val="90000"/>
              </a:lnSpc>
              <a:spcBef>
                <a:spcPts val="35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400"/>
              <a:t>boolean is_binary($var)</a:t>
            </a:r>
          </a:p>
          <a:p>
            <a:pPr marL="341313" indent="-341313">
              <a:lnSpc>
                <a:spcPct val="90000"/>
              </a:lnSpc>
              <a:spcBef>
                <a:spcPts val="35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400"/>
              <a:t>boolean is_bool($var)</a:t>
            </a:r>
          </a:p>
          <a:p>
            <a:pPr marL="341313" indent="-341313">
              <a:lnSpc>
                <a:spcPct val="90000"/>
              </a:lnSpc>
              <a:spcBef>
                <a:spcPts val="35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400"/>
              <a:t>boolean is_buffer($var)</a:t>
            </a:r>
          </a:p>
          <a:p>
            <a:pPr marL="341313" indent="-341313">
              <a:lnSpc>
                <a:spcPct val="90000"/>
              </a:lnSpc>
              <a:spcBef>
                <a:spcPts val="35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400"/>
              <a:t>boolean is_callable($var)</a:t>
            </a:r>
          </a:p>
          <a:p>
            <a:pPr marL="341313" indent="-341313">
              <a:lnSpc>
                <a:spcPct val="90000"/>
              </a:lnSpc>
              <a:spcBef>
                <a:spcPts val="35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400"/>
              <a:t>boolean is_double($var)</a:t>
            </a:r>
          </a:p>
          <a:p>
            <a:pPr marL="341313" indent="-341313">
              <a:lnSpc>
                <a:spcPct val="90000"/>
              </a:lnSpc>
              <a:spcBef>
                <a:spcPts val="35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400"/>
              <a:t>boolean is_float($var)</a:t>
            </a:r>
          </a:p>
          <a:p>
            <a:pPr marL="341313" indent="-341313">
              <a:lnSpc>
                <a:spcPct val="90000"/>
              </a:lnSpc>
              <a:spcBef>
                <a:spcPts val="35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400"/>
              <a:t>boolean is_int($var)</a:t>
            </a:r>
          </a:p>
          <a:p>
            <a:pPr marL="341313" indent="-341313">
              <a:lnSpc>
                <a:spcPct val="90000"/>
              </a:lnSpc>
              <a:spcBef>
                <a:spcPts val="35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400"/>
              <a:t>boolean is_integer($var)</a:t>
            </a:r>
          </a:p>
          <a:p>
            <a:pPr marL="341313" indent="-341313">
              <a:lnSpc>
                <a:spcPct val="90000"/>
              </a:lnSpc>
              <a:spcBef>
                <a:spcPts val="35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400"/>
              <a:t>boolean is_long($var)</a:t>
            </a:r>
          </a:p>
          <a:p>
            <a:pPr marL="341313" indent="-341313">
              <a:lnSpc>
                <a:spcPct val="90000"/>
              </a:lnSpc>
              <a:spcBef>
                <a:spcPts val="35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400"/>
              <a:t>boolean is_null($var)</a:t>
            </a:r>
          </a:p>
          <a:p>
            <a:pPr marL="341313" indent="-341313">
              <a:lnSpc>
                <a:spcPct val="90000"/>
              </a:lnSpc>
              <a:spcBef>
                <a:spcPts val="35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400"/>
              <a:t>boolean is_numeric($var)</a:t>
            </a:r>
          </a:p>
          <a:p>
            <a:pPr marL="341313" indent="-341313">
              <a:lnSpc>
                <a:spcPct val="90000"/>
              </a:lnSpc>
              <a:spcBef>
                <a:spcPts val="35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400"/>
              <a:t>boolean is_object($var)</a:t>
            </a:r>
          </a:p>
          <a:p>
            <a:pPr marL="341313" indent="-341313">
              <a:lnSpc>
                <a:spcPct val="90000"/>
              </a:lnSpc>
              <a:spcBef>
                <a:spcPts val="35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400"/>
              <a:t>boolean is_real($var)</a:t>
            </a:r>
          </a:p>
          <a:p>
            <a:pPr marL="341313" indent="-341313">
              <a:lnSpc>
                <a:spcPct val="90000"/>
              </a:lnSpc>
              <a:spcBef>
                <a:spcPts val="35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400"/>
              <a:t>boolean is_resource($var)</a:t>
            </a:r>
          </a:p>
          <a:p>
            <a:pPr marL="341313" indent="-341313">
              <a:lnSpc>
                <a:spcPct val="90000"/>
              </a:lnSpc>
              <a:spcBef>
                <a:spcPts val="35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400"/>
              <a:t>boolean is_scalar($var)</a:t>
            </a:r>
          </a:p>
          <a:p>
            <a:pPr marL="341313" indent="-341313">
              <a:lnSpc>
                <a:spcPct val="90000"/>
              </a:lnSpc>
              <a:spcBef>
                <a:spcPts val="35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400"/>
              <a:t>boolean is_string($var)</a:t>
            </a:r>
          </a:p>
          <a:p>
            <a:pPr marL="341313" indent="-341313">
              <a:lnSpc>
                <a:spcPct val="90000"/>
              </a:lnSpc>
              <a:spcBef>
                <a:spcPts val="35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400"/>
              <a:t>boolean is_unicode($var)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7538"/>
            <a:ext cx="7793037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/>
              <a:t>Operators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1752600"/>
            <a:ext cx="8153400" cy="5105400"/>
          </a:xfrm>
          <a:ln/>
        </p:spPr>
        <p:txBody>
          <a:bodyPr/>
          <a:lstStyle/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arithmetic operators: </a:t>
            </a:r>
          </a:p>
          <a:p>
            <a:pPr marL="341313" indent="-339725">
              <a:lnSpc>
                <a:spcPct val="90000"/>
              </a:lnSpc>
              <a:spcBef>
                <a:spcPts val="6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800"/>
              <a:t>	</a:t>
            </a:r>
            <a:r>
              <a:rPr lang="en-US" altLang="en-US" sz="2400"/>
              <a:t>+   -   *   /   %   ++   --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assignment operators: </a:t>
            </a:r>
          </a:p>
          <a:p>
            <a:pPr marL="341313" indent="-339725">
              <a:lnSpc>
                <a:spcPct val="90000"/>
              </a:lnSpc>
              <a:spcBef>
                <a:spcPts val="6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	=   +=   -=   *=   /=   .=   %=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comparison operators: </a:t>
            </a:r>
          </a:p>
          <a:p>
            <a:pPr marL="341313" indent="-339725">
              <a:lnSpc>
                <a:spcPct val="90000"/>
              </a:lnSpc>
              <a:spcBef>
                <a:spcPts val="6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	==   !=   &lt;&gt;   &gt;   &gt;=   &lt;   &lt;=</a:t>
            </a:r>
          </a:p>
          <a:p>
            <a:pPr marL="341313" indent="-339725">
              <a:lnSpc>
                <a:spcPct val="90000"/>
              </a:lnSpc>
              <a:spcBef>
                <a:spcPts val="6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   === (identical)   !== (not identical)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bitwise operators:</a:t>
            </a:r>
          </a:p>
          <a:p>
            <a:pPr marL="341313" indent="-339725">
              <a:lnSpc>
                <a:spcPct val="90000"/>
              </a:lnSpc>
              <a:spcBef>
                <a:spcPts val="6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	&amp;   |   ^   ~   &lt;&lt;   &gt;&gt;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logical operators: &amp;&amp;   ||   !   and   or   xor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string operators: . (concatenation)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ternary operator: (expr) ? (exprTrue) : (exprFalse)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7538"/>
            <a:ext cx="7793037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/>
              <a:t>Other operators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1905000"/>
            <a:ext cx="8153400" cy="4953000"/>
          </a:xfrm>
          <a:ln/>
        </p:spPr>
        <p:txBody>
          <a:bodyPr/>
          <a:lstStyle/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error control operator (@) : when ‘@’ is placed in front of an expression, if that expression generates an error message, that error message will be ignored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execution operator (`…`) – like in Unix shells:</a:t>
            </a:r>
          </a:p>
          <a:p>
            <a:pPr marL="341313" indent="-339725">
              <a:lnSpc>
                <a:spcPct val="90000"/>
              </a:lnSpc>
              <a:spcBef>
                <a:spcPts val="6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	</a:t>
            </a:r>
            <a:r>
              <a:rPr lang="en-US" altLang="en-US" sz="2400">
                <a:latin typeface="Times New Roman" pitchFamily="16" charset="0"/>
              </a:rPr>
              <a:t>$output = `ls –l `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cast operators: </a:t>
            </a:r>
            <a:r>
              <a:rPr lang="en-US" altLang="en-US" sz="2400">
                <a:latin typeface="Times New Roman" pitchFamily="16" charset="0"/>
              </a:rPr>
              <a:t>ex.: (string) $a; (float) $b;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array operators:</a:t>
            </a:r>
          </a:p>
          <a:p>
            <a:pPr marL="341313" indent="-339725">
              <a:lnSpc>
                <a:spcPct val="90000"/>
              </a:lnSpc>
              <a:spcBef>
                <a:spcPts val="4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	$a + $b   : union of arrays $a and $b </a:t>
            </a:r>
            <a:r>
              <a:rPr lang="en-US" altLang="en-US" sz="1600"/>
              <a:t>(duplicate keys are not overwritten)</a:t>
            </a:r>
          </a:p>
          <a:p>
            <a:pPr marL="341313" indent="-339725">
              <a:lnSpc>
                <a:spcPct val="90000"/>
              </a:lnSpc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	$a == $b : true if $a and $b have the same key/value pairs</a:t>
            </a:r>
          </a:p>
          <a:p>
            <a:pPr marL="341313" indent="-339725">
              <a:lnSpc>
                <a:spcPct val="90000"/>
              </a:lnSpc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	$a === $b : true if $a and $b have the same key/value pairs in 		the same order and of the same type</a:t>
            </a:r>
          </a:p>
          <a:p>
            <a:pPr marL="341313" indent="-339725">
              <a:lnSpc>
                <a:spcPct val="90000"/>
              </a:lnSpc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	$a!=$b and $a&lt;&gt;$b : true if $a and $b don’t have the same 				  key/value pairs</a:t>
            </a:r>
          </a:p>
          <a:p>
            <a:pPr marL="341313" indent="-339725">
              <a:lnSpc>
                <a:spcPct val="90000"/>
              </a:lnSpc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	$a !== $b  : true if $a and $b are not identical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7538"/>
            <a:ext cx="7793037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/>
              <a:t>Constants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1828800"/>
            <a:ext cx="8153400" cy="5029200"/>
          </a:xfrm>
          <a:ln/>
        </p:spPr>
        <p:txBody>
          <a:bodyPr/>
          <a:lstStyle/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their scope is global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are declared using the function </a:t>
            </a:r>
            <a:r>
              <a:rPr lang="en-US" altLang="en-US" sz="2400" u="sng"/>
              <a:t>define</a:t>
            </a:r>
            <a:r>
              <a:rPr lang="en-US" altLang="en-US" sz="2400"/>
              <a:t>() or using </a:t>
            </a:r>
            <a:r>
              <a:rPr lang="en-US" altLang="en-US" sz="2400" u="sng"/>
              <a:t>const</a:t>
            </a:r>
            <a:r>
              <a:rPr lang="en-US" altLang="en-US" sz="2400"/>
              <a:t>:</a:t>
            </a:r>
          </a:p>
          <a:p>
            <a:pPr marL="341313" indent="-339725">
              <a:lnSpc>
                <a:spcPct val="90000"/>
              </a:lnSpc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	</a:t>
            </a:r>
            <a:r>
              <a:rPr lang="en-US" altLang="en-US" sz="2000">
                <a:latin typeface="Times New Roman" pitchFamily="16" charset="0"/>
              </a:rPr>
              <a:t>define(“const1”, “something”);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the constant name is not prepend with ‘$’ when referenced:</a:t>
            </a:r>
          </a:p>
          <a:p>
            <a:pPr marL="341313" indent="-339725">
              <a:lnSpc>
                <a:spcPct val="90000"/>
              </a:lnSpc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	echo const1;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there are some predefined constants PHP offers:</a:t>
            </a:r>
          </a:p>
          <a:p>
            <a:pPr marL="341313" indent="-339725">
              <a:lnSpc>
                <a:spcPct val="90000"/>
              </a:lnSpc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	__LINE__  : the current line number of the file</a:t>
            </a:r>
          </a:p>
          <a:p>
            <a:pPr marL="341313" indent="-339725">
              <a:lnSpc>
                <a:spcPct val="90000"/>
              </a:lnSpc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	__FILE__   : the full path and name of current file</a:t>
            </a:r>
          </a:p>
          <a:p>
            <a:pPr marL="341313" indent="-339725">
              <a:lnSpc>
                <a:spcPct val="90000"/>
              </a:lnSpc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	__DIR__     : the directory of the file</a:t>
            </a:r>
          </a:p>
          <a:p>
            <a:pPr marL="341313" indent="-339725">
              <a:lnSpc>
                <a:spcPct val="90000"/>
              </a:lnSpc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     __FUNCTION__ : the name of the current function</a:t>
            </a:r>
          </a:p>
          <a:p>
            <a:pPr marL="341313" indent="-339725">
              <a:lnSpc>
                <a:spcPct val="90000"/>
              </a:lnSpc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	__CLASS__ : the class name</a:t>
            </a:r>
          </a:p>
          <a:p>
            <a:pPr marL="341313" indent="-339725">
              <a:lnSpc>
                <a:spcPct val="90000"/>
              </a:lnSpc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	__METHOD__ : the class method name</a:t>
            </a:r>
          </a:p>
          <a:p>
            <a:pPr marL="341313" indent="-339725">
              <a:lnSpc>
                <a:spcPct val="90000"/>
              </a:lnSpc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	__NAMESPACE__ : the current namespace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7538"/>
            <a:ext cx="7793037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/>
              <a:t>First php example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1752600"/>
            <a:ext cx="8229600" cy="5105400"/>
          </a:xfrm>
          <a:ln/>
        </p:spPr>
        <p:txBody>
          <a:bodyPr/>
          <a:lstStyle/>
          <a:p>
            <a:pPr indent="-341313">
              <a:spcBef>
                <a:spcPts val="600"/>
              </a:spcBef>
              <a:buClrTx/>
              <a:buSzPct val="6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en-US" sz="2400"/>
          </a:p>
          <a:p>
            <a:pPr indent="-341313">
              <a:spcBef>
                <a:spcPts val="600"/>
              </a:spcBef>
              <a:buClrTx/>
              <a:buSzPct val="6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2400">
                <a:latin typeface="Times New Roman" pitchFamily="16" charset="0"/>
              </a:rPr>
              <a:t>&lt;html&gt;</a:t>
            </a:r>
          </a:p>
          <a:p>
            <a:pPr indent="-341313">
              <a:spcBef>
                <a:spcPts val="600"/>
              </a:spcBef>
              <a:buClrTx/>
              <a:buSzPct val="6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2400">
                <a:latin typeface="Times New Roman" pitchFamily="16" charset="0"/>
              </a:rPr>
              <a:t>&lt;head&gt;&lt;/head&gt;</a:t>
            </a:r>
          </a:p>
          <a:p>
            <a:pPr indent="-341313">
              <a:spcBef>
                <a:spcPts val="600"/>
              </a:spcBef>
              <a:buClrTx/>
              <a:buSzPct val="6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2400">
                <a:latin typeface="Times New Roman" pitchFamily="16" charset="0"/>
              </a:rPr>
              <a:t>&lt;body&gt;</a:t>
            </a:r>
          </a:p>
          <a:p>
            <a:pPr indent="-341313">
              <a:spcBef>
                <a:spcPts val="600"/>
              </a:spcBef>
              <a:buClrTx/>
              <a:buSzPct val="6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2400">
                <a:latin typeface="Times New Roman" pitchFamily="16" charset="0"/>
              </a:rPr>
              <a:t>test…&lt;br /&gt;</a:t>
            </a:r>
          </a:p>
          <a:p>
            <a:pPr indent="-341313">
              <a:spcBef>
                <a:spcPts val="600"/>
              </a:spcBef>
              <a:buClrTx/>
              <a:buSzPct val="6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2400">
                <a:latin typeface="Times New Roman" pitchFamily="16" charset="0"/>
              </a:rPr>
              <a:t>&lt;?php echo “first example.”; ?&gt;</a:t>
            </a:r>
          </a:p>
          <a:p>
            <a:pPr indent="-341313">
              <a:spcBef>
                <a:spcPts val="600"/>
              </a:spcBef>
              <a:buClrTx/>
              <a:buSzPct val="6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2400">
                <a:latin typeface="Times New Roman" pitchFamily="16" charset="0"/>
              </a:rPr>
              <a:t>&lt;/body&gt;</a:t>
            </a:r>
          </a:p>
          <a:p>
            <a:pPr indent="-341313">
              <a:spcBef>
                <a:spcPts val="600"/>
              </a:spcBef>
              <a:buClrTx/>
              <a:buSzPct val="6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2400">
                <a:latin typeface="Times New Roman" pitchFamily="16" charset="0"/>
              </a:rPr>
              <a:t>&lt;/html&gt;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7538"/>
            <a:ext cx="7793037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/>
              <a:t>Instructions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1752600"/>
            <a:ext cx="8153400" cy="5105400"/>
          </a:xfrm>
          <a:ln/>
        </p:spPr>
        <p:txBody>
          <a:bodyPr/>
          <a:lstStyle/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if (cond) {…} elseif (cond) {…} … else {…}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while (cond) { … }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switch($var) { case val1: statements; case val2: statements; … ; default: statements; }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do { … } while(cond)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break can exit a do-while/while/for/foreach/switch structure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continue skips the rest of the current iteration and begins a new iteration (if the condition is true) in a do-while/while/for/foreach loop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for(init ; continue_cond; next) { … }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foreach($vector as $val) { … }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foreach($vector as $key=&gt;$val) { … 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7538"/>
            <a:ext cx="7793037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/>
              <a:t>Other instructions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43000" y="1828800"/>
            <a:ext cx="8001000" cy="5029200"/>
          </a:xfrm>
          <a:ln/>
        </p:spPr>
        <p:txBody>
          <a:bodyPr/>
          <a:lstStyle/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PHP offers an alternative syntax for if, switch, while, for, foreach where the opening brace ‘{‘ is changed to ‘:’ and the closing brace ‘}’ is changed to endif;, endswitch;, endwhile;, endfor;, endforeach;. ex.:</a:t>
            </a:r>
          </a:p>
          <a:p>
            <a:pPr marL="341313" indent="-339725">
              <a:lnSpc>
                <a:spcPct val="90000"/>
              </a:lnSpc>
              <a:spcBef>
                <a:spcPts val="45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800">
                <a:latin typeface="Times New Roman" pitchFamily="16" charset="0"/>
              </a:rPr>
              <a:t>	while($n&lt;4):</a:t>
            </a:r>
          </a:p>
          <a:p>
            <a:pPr marL="341313" indent="-339725">
              <a:lnSpc>
                <a:spcPct val="90000"/>
              </a:lnSpc>
              <a:spcBef>
                <a:spcPts val="45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800">
                <a:latin typeface="Times New Roman" pitchFamily="16" charset="0"/>
              </a:rPr>
              <a:t>		$i++;</a:t>
            </a:r>
          </a:p>
          <a:p>
            <a:pPr marL="341313" indent="-339725">
              <a:lnSpc>
                <a:spcPct val="90000"/>
              </a:lnSpc>
              <a:spcBef>
                <a:spcPts val="45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800">
                <a:latin typeface="Times New Roman" pitchFamily="16" charset="0"/>
              </a:rPr>
              <a:t>		echo $i;</a:t>
            </a:r>
          </a:p>
          <a:p>
            <a:pPr marL="341313" indent="-339725">
              <a:lnSpc>
                <a:spcPct val="90000"/>
              </a:lnSpc>
              <a:spcBef>
                <a:spcPts val="45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800">
                <a:latin typeface="Times New Roman" pitchFamily="16" charset="0"/>
              </a:rPr>
              <a:t>	endwhile;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return – ends execution of current function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goto:</a:t>
            </a:r>
          </a:p>
          <a:p>
            <a:pPr marL="341313" indent="-339725">
              <a:lnSpc>
                <a:spcPct val="90000"/>
              </a:lnSpc>
              <a:spcBef>
                <a:spcPts val="45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800">
                <a:latin typeface="Times New Roman" pitchFamily="16" charset="0"/>
              </a:rPr>
              <a:t>	label:</a:t>
            </a:r>
          </a:p>
          <a:p>
            <a:pPr marL="341313" indent="-339725">
              <a:lnSpc>
                <a:spcPct val="90000"/>
              </a:lnSpc>
              <a:spcBef>
                <a:spcPts val="45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800">
                <a:latin typeface="Times New Roman" pitchFamily="16" charset="0"/>
              </a:rPr>
              <a:t>		$i++;</a:t>
            </a:r>
          </a:p>
          <a:p>
            <a:pPr marL="341313" indent="-339725">
              <a:lnSpc>
                <a:spcPct val="90000"/>
              </a:lnSpc>
              <a:spcBef>
                <a:spcPts val="45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800">
                <a:latin typeface="Times New Roman" pitchFamily="16" charset="0"/>
              </a:rPr>
              <a:t>	…</a:t>
            </a:r>
          </a:p>
          <a:p>
            <a:pPr marL="341313" indent="-339725">
              <a:lnSpc>
                <a:spcPct val="90000"/>
              </a:lnSpc>
              <a:spcBef>
                <a:spcPts val="45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800">
                <a:latin typeface="Times New Roman" pitchFamily="16" charset="0"/>
              </a:rPr>
              <a:t>	goto label;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7538"/>
            <a:ext cx="7793037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/>
              <a:t>include() and require()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1828800"/>
            <a:ext cx="8153400" cy="4876800"/>
          </a:xfrm>
          <a:ln/>
        </p:spPr>
        <p:txBody>
          <a:bodyPr/>
          <a:lstStyle/>
          <a:p>
            <a:pPr marL="341313" indent="-341313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include() and require() include in the current context another PHP file</a:t>
            </a:r>
          </a:p>
          <a:p>
            <a:pPr marL="341313" indent="-341313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ex.: </a:t>
            </a:r>
            <a:r>
              <a:rPr lang="en-US" altLang="en-US" sz="2400">
                <a:latin typeface="Times New Roman" pitchFamily="16" charset="0"/>
              </a:rPr>
              <a:t>include “settings.php”;</a:t>
            </a:r>
          </a:p>
          <a:p>
            <a:pPr marL="341313" indent="-339725">
              <a:spcBef>
                <a:spcPts val="6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>
                <a:latin typeface="Times New Roman" pitchFamily="16" charset="0"/>
              </a:rPr>
              <a:t>		 require “global.php”;</a:t>
            </a:r>
          </a:p>
          <a:p>
            <a:pPr marL="341313" indent="-341313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the code included inherits the variable scope of the line on which the include occurs</a:t>
            </a:r>
          </a:p>
          <a:p>
            <a:pPr marL="341313" indent="-341313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parsing drops out of PHP mode and into HTML mode at the beginning of the included file and resumes again at the end</a:t>
            </a:r>
          </a:p>
          <a:p>
            <a:pPr marL="341313" indent="-341313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if “allow_url_fopen” is enabled, the file to be included can be specified using an URL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7538"/>
            <a:ext cx="7793037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/>
              <a:t>Predefined Variables (superglobals)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1828800"/>
            <a:ext cx="8153400" cy="5029200"/>
          </a:xfrm>
          <a:ln/>
        </p:spPr>
        <p:txBody>
          <a:bodyPr/>
          <a:lstStyle/>
          <a:p>
            <a:pPr marL="341313" indent="-341313">
              <a:lnSpc>
                <a:spcPct val="90000"/>
              </a:lnSpc>
              <a:spcBef>
                <a:spcPts val="45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800"/>
              <a:t>Superglobals — Superglobals are built-in variables that are always available in all scopes</a:t>
            </a:r>
          </a:p>
          <a:p>
            <a:pPr marL="341313" indent="-341313">
              <a:lnSpc>
                <a:spcPct val="90000"/>
              </a:lnSpc>
              <a:spcBef>
                <a:spcPts val="45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800"/>
              <a:t>$GLOBALS — References all variables available in global scope</a:t>
            </a:r>
          </a:p>
          <a:p>
            <a:pPr marL="341313" indent="-341313">
              <a:lnSpc>
                <a:spcPct val="90000"/>
              </a:lnSpc>
              <a:spcBef>
                <a:spcPts val="45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800"/>
              <a:t>$_SERVER — Server and execution environment information</a:t>
            </a:r>
          </a:p>
          <a:p>
            <a:pPr marL="341313" indent="-341313">
              <a:lnSpc>
                <a:spcPct val="90000"/>
              </a:lnSpc>
              <a:spcBef>
                <a:spcPts val="45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800"/>
              <a:t>$_GET — HTTP GET variables</a:t>
            </a:r>
          </a:p>
          <a:p>
            <a:pPr marL="341313" indent="-341313">
              <a:lnSpc>
                <a:spcPct val="90000"/>
              </a:lnSpc>
              <a:spcBef>
                <a:spcPts val="45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800"/>
              <a:t>$_POST — HTTP POST variables</a:t>
            </a:r>
          </a:p>
          <a:p>
            <a:pPr marL="341313" indent="-341313">
              <a:lnSpc>
                <a:spcPct val="90000"/>
              </a:lnSpc>
              <a:spcBef>
                <a:spcPts val="45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800"/>
              <a:t>$_FILES — HTTP File Upload variables</a:t>
            </a:r>
          </a:p>
          <a:p>
            <a:pPr marL="341313" indent="-341313">
              <a:lnSpc>
                <a:spcPct val="90000"/>
              </a:lnSpc>
              <a:spcBef>
                <a:spcPts val="45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800"/>
              <a:t>$_REQUEST — HTTP Request variables</a:t>
            </a:r>
          </a:p>
          <a:p>
            <a:pPr marL="341313" indent="-341313">
              <a:lnSpc>
                <a:spcPct val="90000"/>
              </a:lnSpc>
              <a:spcBef>
                <a:spcPts val="45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800"/>
              <a:t>$_SESSION — Session variables</a:t>
            </a:r>
          </a:p>
          <a:p>
            <a:pPr marL="341313" indent="-341313">
              <a:lnSpc>
                <a:spcPct val="90000"/>
              </a:lnSpc>
              <a:spcBef>
                <a:spcPts val="45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800"/>
              <a:t>$_ENV — Environment variables</a:t>
            </a:r>
          </a:p>
          <a:p>
            <a:pPr marL="341313" indent="-341313">
              <a:lnSpc>
                <a:spcPct val="90000"/>
              </a:lnSpc>
              <a:spcBef>
                <a:spcPts val="45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800"/>
              <a:t>$_COOKIE — HTTP Cookies</a:t>
            </a:r>
          </a:p>
          <a:p>
            <a:pPr marL="341313" indent="-341313">
              <a:lnSpc>
                <a:spcPct val="90000"/>
              </a:lnSpc>
              <a:spcBef>
                <a:spcPts val="45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800"/>
              <a:t>$php_errormsg — The previous error message</a:t>
            </a:r>
          </a:p>
          <a:p>
            <a:pPr marL="341313" indent="-341313">
              <a:lnSpc>
                <a:spcPct val="90000"/>
              </a:lnSpc>
              <a:spcBef>
                <a:spcPts val="45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800"/>
              <a:t>$HTTP_RAW_POST_DATA — Raw POST data</a:t>
            </a:r>
          </a:p>
          <a:p>
            <a:pPr marL="341313" indent="-341313">
              <a:lnSpc>
                <a:spcPct val="90000"/>
              </a:lnSpc>
              <a:spcBef>
                <a:spcPts val="45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800"/>
              <a:t>$http_response_header — HTTP response headers</a:t>
            </a:r>
          </a:p>
          <a:p>
            <a:pPr marL="341313" indent="-341313">
              <a:lnSpc>
                <a:spcPct val="90000"/>
              </a:lnSpc>
              <a:spcBef>
                <a:spcPts val="45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800"/>
              <a:t>$argc — The number of arguments passed to script</a:t>
            </a:r>
          </a:p>
          <a:p>
            <a:pPr marL="341313" indent="-341313">
              <a:lnSpc>
                <a:spcPct val="90000"/>
              </a:lnSpc>
              <a:spcBef>
                <a:spcPts val="45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800"/>
              <a:t>$argv — Array of arguments passed to script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7538"/>
            <a:ext cx="7793037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/>
              <a:t>Cookies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6800" y="1828800"/>
            <a:ext cx="8077200" cy="5029200"/>
          </a:xfrm>
          <a:ln/>
        </p:spPr>
        <p:txBody>
          <a:bodyPr/>
          <a:lstStyle/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A cookie is often used to identify a user. A cookie is a small file that the server embeds on the user's computer. Each time the same computer requests a page with a browser, it will send the cookie too. With PHP, you can both create and retrieve cookie values. 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creating a cookie:</a:t>
            </a:r>
          </a:p>
          <a:p>
            <a:pPr marL="341313" indent="-339725">
              <a:lnSpc>
                <a:spcPct val="90000"/>
              </a:lnSpc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&lt;?php</a:t>
            </a:r>
            <a:br>
              <a:rPr lang="en-US" altLang="en-US" sz="2000">
                <a:latin typeface="Times New Roman" pitchFamily="16" charset="0"/>
              </a:rPr>
            </a:br>
            <a:r>
              <a:rPr lang="en-US" altLang="en-US" sz="2000">
                <a:latin typeface="Times New Roman" pitchFamily="16" charset="0"/>
              </a:rPr>
              <a:t>$expire=time()+60*60*24*30;</a:t>
            </a:r>
            <a:br>
              <a:rPr lang="en-US" altLang="en-US" sz="2000">
                <a:latin typeface="Times New Roman" pitchFamily="16" charset="0"/>
              </a:rPr>
            </a:br>
            <a:r>
              <a:rPr lang="en-US" altLang="en-US" sz="2000">
                <a:latin typeface="Times New Roman" pitchFamily="16" charset="0"/>
              </a:rPr>
              <a:t>setcookie("user", "Alex Porter", $expire);</a:t>
            </a:r>
          </a:p>
          <a:p>
            <a:pPr marL="341313" indent="-339725">
              <a:lnSpc>
                <a:spcPct val="90000"/>
              </a:lnSpc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?&gt;</a:t>
            </a:r>
            <a:br>
              <a:rPr lang="en-US" altLang="en-US" sz="2000">
                <a:latin typeface="Times New Roman" pitchFamily="16" charset="0"/>
              </a:rPr>
            </a:br>
            <a:endParaRPr lang="en-US" altLang="en-US" sz="2000">
              <a:latin typeface="Times New Roman" pitchFamily="16" charset="0"/>
            </a:endParaRPr>
          </a:p>
          <a:p>
            <a:pPr marL="341313" indent="-339725">
              <a:lnSpc>
                <a:spcPct val="90000"/>
              </a:lnSpc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&lt;html&gt;</a:t>
            </a:r>
            <a:br>
              <a:rPr lang="en-US" altLang="en-US" sz="2000">
                <a:latin typeface="Times New Roman" pitchFamily="16" charset="0"/>
              </a:rPr>
            </a:br>
            <a:r>
              <a:rPr lang="en-US" altLang="en-US" sz="2000">
                <a:latin typeface="Times New Roman" pitchFamily="16" charset="0"/>
              </a:rPr>
              <a:t>..... </a:t>
            </a:r>
          </a:p>
          <a:p>
            <a:pPr marL="341313" indent="-339725">
              <a:lnSpc>
                <a:spcPct val="90000"/>
              </a:lnSpc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&lt;/html&gt;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7538"/>
            <a:ext cx="7793037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/>
              <a:t>Cookies (2)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6800" y="1828800"/>
            <a:ext cx="8077200" cy="5029200"/>
          </a:xfrm>
          <a:ln/>
        </p:spPr>
        <p:txBody>
          <a:bodyPr/>
          <a:lstStyle/>
          <a:p>
            <a:pPr marL="341313" indent="-341313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retrieve a cookie value:</a:t>
            </a:r>
          </a:p>
          <a:p>
            <a:pPr marL="341313" indent="-339725"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&lt;html&gt;</a:t>
            </a:r>
          </a:p>
          <a:p>
            <a:pPr marL="341313" indent="-339725"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&lt;body&gt;</a:t>
            </a:r>
            <a:br>
              <a:rPr lang="en-US" altLang="en-US" sz="2000">
                <a:latin typeface="Times New Roman" pitchFamily="16" charset="0"/>
              </a:rPr>
            </a:br>
            <a:endParaRPr lang="en-US" altLang="en-US" sz="2000">
              <a:latin typeface="Times New Roman" pitchFamily="16" charset="0"/>
            </a:endParaRPr>
          </a:p>
          <a:p>
            <a:pPr marL="341313" indent="-339725"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&lt;?php</a:t>
            </a:r>
            <a:br>
              <a:rPr lang="en-US" altLang="en-US" sz="2000">
                <a:latin typeface="Times New Roman" pitchFamily="16" charset="0"/>
              </a:rPr>
            </a:br>
            <a:r>
              <a:rPr lang="en-US" altLang="en-US" sz="2000">
                <a:latin typeface="Times New Roman" pitchFamily="16" charset="0"/>
              </a:rPr>
              <a:t>if (isset($_COOKIE["user"]))</a:t>
            </a:r>
            <a:br>
              <a:rPr lang="en-US" altLang="en-US" sz="2000">
                <a:latin typeface="Times New Roman" pitchFamily="16" charset="0"/>
              </a:rPr>
            </a:br>
            <a:r>
              <a:rPr lang="en-US" altLang="en-US" sz="2000">
                <a:latin typeface="Times New Roman" pitchFamily="16" charset="0"/>
              </a:rPr>
              <a:t>  	echo "Welcome " . $_COOKIE["user"] . "!&lt;br /&gt;";</a:t>
            </a:r>
            <a:br>
              <a:rPr lang="en-US" altLang="en-US" sz="2000">
                <a:latin typeface="Times New Roman" pitchFamily="16" charset="0"/>
              </a:rPr>
            </a:br>
            <a:r>
              <a:rPr lang="en-US" altLang="en-US" sz="2000">
                <a:latin typeface="Times New Roman" pitchFamily="16" charset="0"/>
              </a:rPr>
              <a:t>else</a:t>
            </a:r>
            <a:br>
              <a:rPr lang="en-US" altLang="en-US" sz="2000">
                <a:latin typeface="Times New Roman" pitchFamily="16" charset="0"/>
              </a:rPr>
            </a:br>
            <a:r>
              <a:rPr lang="en-US" altLang="en-US" sz="2000">
                <a:latin typeface="Times New Roman" pitchFamily="16" charset="0"/>
              </a:rPr>
              <a:t>	  echo "Welcome guest!&lt;br /&gt;";</a:t>
            </a:r>
          </a:p>
          <a:p>
            <a:pPr marL="341313" indent="-339725"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?&gt;</a:t>
            </a:r>
            <a:br>
              <a:rPr lang="en-US" altLang="en-US" sz="2000">
                <a:latin typeface="Times New Roman" pitchFamily="16" charset="0"/>
              </a:rPr>
            </a:br>
            <a:endParaRPr lang="en-US" altLang="en-US" sz="2000">
              <a:latin typeface="Times New Roman" pitchFamily="16" charset="0"/>
            </a:endParaRPr>
          </a:p>
          <a:p>
            <a:pPr marL="341313" indent="-339725"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&lt;/body&gt;</a:t>
            </a:r>
          </a:p>
          <a:p>
            <a:pPr marL="341313" indent="-339725"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&lt;/html&gt; </a:t>
            </a:r>
          </a:p>
          <a:p>
            <a:pPr marL="341313" indent="-339725"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en-US" sz="2000">
              <a:latin typeface="Times New Roman" pitchFamily="16" charset="0"/>
            </a:endParaRPr>
          </a:p>
          <a:p>
            <a:pPr marL="341313" indent="-341313">
              <a:spcBef>
                <a:spcPts val="500"/>
              </a:spcBef>
              <a:buClr>
                <a:srgbClr val="3333CC"/>
              </a:buClr>
              <a:buSzPct val="60000"/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en-US" sz="2000">
              <a:latin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7538"/>
            <a:ext cx="7793037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/>
              <a:t>Cookies (3)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43000" y="1828800"/>
            <a:ext cx="8001000" cy="5029200"/>
          </a:xfrm>
          <a:ln/>
        </p:spPr>
        <p:txBody>
          <a:bodyPr/>
          <a:lstStyle/>
          <a:p>
            <a:pPr marL="341313" indent="-341313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delete a cookie = assuring the expiration date is in the past</a:t>
            </a:r>
          </a:p>
          <a:p>
            <a:pPr marL="341313" indent="-339725"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en-US" sz="2000">
              <a:latin typeface="Times New Roman" pitchFamily="16" charset="0"/>
            </a:endParaRPr>
          </a:p>
          <a:p>
            <a:pPr marL="341313" indent="-339725"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&lt;?php</a:t>
            </a:r>
            <a:br>
              <a:rPr lang="en-US" altLang="en-US" sz="2000">
                <a:latin typeface="Times New Roman" pitchFamily="16" charset="0"/>
              </a:rPr>
            </a:br>
            <a:r>
              <a:rPr lang="en-US" altLang="en-US" sz="2000">
                <a:latin typeface="Times New Roman" pitchFamily="16" charset="0"/>
              </a:rPr>
              <a:t>// set the expiration date to one hour ago</a:t>
            </a:r>
            <a:br>
              <a:rPr lang="en-US" altLang="en-US" sz="2000">
                <a:latin typeface="Times New Roman" pitchFamily="16" charset="0"/>
              </a:rPr>
            </a:br>
            <a:r>
              <a:rPr lang="en-US" altLang="en-US" sz="2000">
                <a:latin typeface="Times New Roman" pitchFamily="16" charset="0"/>
              </a:rPr>
              <a:t>setcookie("user", "", time()-3600);</a:t>
            </a:r>
          </a:p>
          <a:p>
            <a:pPr marL="341313" indent="-339725"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?&gt;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7538"/>
            <a:ext cx="7793037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/>
              <a:t>PHP sessions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6800" y="1752600"/>
            <a:ext cx="8077200" cy="5105400"/>
          </a:xfrm>
          <a:ln/>
        </p:spPr>
        <p:txBody>
          <a:bodyPr/>
          <a:lstStyle/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A PHP session variable is used to store information about, or change settings for a user session. Session variables hold information about one single user, and are available to all pages in one application.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Sessions work by creating a unique id (UID) for each visitor and store variables based on this UID. The UID is either stored in a cookie or is propagated in the URL.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starting a session:</a:t>
            </a:r>
          </a:p>
          <a:p>
            <a:pPr marL="341313" indent="-339725">
              <a:lnSpc>
                <a:spcPct val="90000"/>
              </a:lnSpc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&lt;?php session_start(); ?&gt;</a:t>
            </a:r>
            <a:br>
              <a:rPr lang="en-US" altLang="en-US" sz="2000">
                <a:latin typeface="Times New Roman" pitchFamily="16" charset="0"/>
              </a:rPr>
            </a:br>
            <a:endParaRPr lang="en-US" altLang="en-US" sz="2000">
              <a:latin typeface="Times New Roman" pitchFamily="16" charset="0"/>
            </a:endParaRPr>
          </a:p>
          <a:p>
            <a:pPr marL="341313" indent="-339725">
              <a:lnSpc>
                <a:spcPct val="90000"/>
              </a:lnSpc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&lt;html&gt;</a:t>
            </a:r>
            <a:br>
              <a:rPr lang="en-US" altLang="en-US" sz="2000">
                <a:latin typeface="Times New Roman" pitchFamily="16" charset="0"/>
              </a:rPr>
            </a:br>
            <a:r>
              <a:rPr lang="en-US" altLang="en-US" sz="2000">
                <a:latin typeface="Times New Roman" pitchFamily="16" charset="0"/>
              </a:rPr>
              <a:t>&lt;body&gt;</a:t>
            </a:r>
          </a:p>
          <a:p>
            <a:pPr marL="341313" indent="-339725">
              <a:lnSpc>
                <a:spcPct val="90000"/>
              </a:lnSpc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/>
            </a:r>
            <a:br>
              <a:rPr lang="en-US" altLang="en-US" sz="2000">
                <a:latin typeface="Times New Roman" pitchFamily="16" charset="0"/>
              </a:rPr>
            </a:br>
            <a:r>
              <a:rPr lang="en-US" altLang="en-US" sz="2000">
                <a:latin typeface="Times New Roman" pitchFamily="16" charset="0"/>
              </a:rPr>
              <a:t>&lt;/body&gt;</a:t>
            </a:r>
          </a:p>
          <a:p>
            <a:pPr marL="341313" indent="-339725">
              <a:lnSpc>
                <a:spcPct val="90000"/>
              </a:lnSpc>
              <a:spcBef>
                <a:spcPts val="6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&lt;/html&gt; </a:t>
            </a:r>
            <a:r>
              <a:rPr lang="en-US" altLang="en-US" sz="240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7538"/>
            <a:ext cx="7793037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/>
              <a:t>PHP sessions (2)</a:t>
            </a: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6800" y="1828800"/>
            <a:ext cx="8077200" cy="5029200"/>
          </a:xfrm>
          <a:ln/>
        </p:spPr>
        <p:txBody>
          <a:bodyPr/>
          <a:lstStyle/>
          <a:p>
            <a:pPr marL="341313" indent="-341313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storing a session variable:</a:t>
            </a:r>
          </a:p>
          <a:p>
            <a:pPr marL="341313" indent="-339725"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&lt;?php</a:t>
            </a:r>
            <a:br>
              <a:rPr lang="en-US" altLang="en-US" sz="2000">
                <a:latin typeface="Times New Roman" pitchFamily="16" charset="0"/>
              </a:rPr>
            </a:br>
            <a:r>
              <a:rPr lang="en-US" altLang="en-US" sz="2000">
                <a:latin typeface="Times New Roman" pitchFamily="16" charset="0"/>
              </a:rPr>
              <a:t>session_start();</a:t>
            </a:r>
            <a:br>
              <a:rPr lang="en-US" altLang="en-US" sz="2000">
                <a:latin typeface="Times New Roman" pitchFamily="16" charset="0"/>
              </a:rPr>
            </a:br>
            <a:r>
              <a:rPr lang="en-US" altLang="en-US" sz="2000">
                <a:latin typeface="Times New Roman" pitchFamily="16" charset="0"/>
              </a:rPr>
              <a:t/>
            </a:r>
            <a:br>
              <a:rPr lang="en-US" altLang="en-US" sz="2000">
                <a:latin typeface="Times New Roman" pitchFamily="16" charset="0"/>
              </a:rPr>
            </a:br>
            <a:r>
              <a:rPr lang="en-US" altLang="en-US" sz="2000">
                <a:latin typeface="Times New Roman" pitchFamily="16" charset="0"/>
              </a:rPr>
              <a:t>if(isset($_SESSION['views']))</a:t>
            </a:r>
            <a:br>
              <a:rPr lang="en-US" altLang="en-US" sz="2000">
                <a:latin typeface="Times New Roman" pitchFamily="16" charset="0"/>
              </a:rPr>
            </a:br>
            <a:r>
              <a:rPr lang="en-US" altLang="en-US" sz="2000">
                <a:latin typeface="Times New Roman" pitchFamily="16" charset="0"/>
              </a:rPr>
              <a:t>	$_SESSION['views']=$_SESSION['views']+1;</a:t>
            </a:r>
            <a:br>
              <a:rPr lang="en-US" altLang="en-US" sz="2000">
                <a:latin typeface="Times New Roman" pitchFamily="16" charset="0"/>
              </a:rPr>
            </a:br>
            <a:r>
              <a:rPr lang="en-US" altLang="en-US" sz="2000">
                <a:latin typeface="Times New Roman" pitchFamily="16" charset="0"/>
              </a:rPr>
              <a:t>else</a:t>
            </a:r>
            <a:br>
              <a:rPr lang="en-US" altLang="en-US" sz="2000">
                <a:latin typeface="Times New Roman" pitchFamily="16" charset="0"/>
              </a:rPr>
            </a:br>
            <a:r>
              <a:rPr lang="en-US" altLang="en-US" sz="2000">
                <a:latin typeface="Times New Roman" pitchFamily="16" charset="0"/>
              </a:rPr>
              <a:t>	$_SESSION['views']=1;</a:t>
            </a:r>
            <a:br>
              <a:rPr lang="en-US" altLang="en-US" sz="2000">
                <a:latin typeface="Times New Roman" pitchFamily="16" charset="0"/>
              </a:rPr>
            </a:br>
            <a:r>
              <a:rPr lang="en-US" altLang="en-US" sz="2000">
                <a:latin typeface="Times New Roman" pitchFamily="16" charset="0"/>
              </a:rPr>
              <a:t>echo "Views=". $_SESSION['views'];</a:t>
            </a:r>
          </a:p>
          <a:p>
            <a:pPr marL="341313" indent="-339725"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?&gt; </a:t>
            </a:r>
          </a:p>
          <a:p>
            <a:pPr marL="341313" indent="-339725"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en-US" sz="2000">
              <a:latin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7538"/>
            <a:ext cx="7793037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/>
              <a:t>PHP sessions (3)</a:t>
            </a: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1752600"/>
            <a:ext cx="8153400" cy="5105400"/>
          </a:xfrm>
          <a:ln/>
        </p:spPr>
        <p:txBody>
          <a:bodyPr/>
          <a:lstStyle/>
          <a:p>
            <a:pPr marL="341313" indent="-341313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free a session variable:</a:t>
            </a:r>
          </a:p>
          <a:p>
            <a:pPr marL="341313" indent="-339725"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&lt;?php</a:t>
            </a:r>
            <a:br>
              <a:rPr lang="en-US" altLang="en-US" sz="2000">
                <a:latin typeface="Times New Roman" pitchFamily="16" charset="0"/>
              </a:rPr>
            </a:br>
            <a:r>
              <a:rPr lang="en-US" altLang="en-US" sz="2000">
                <a:latin typeface="Times New Roman" pitchFamily="16" charset="0"/>
              </a:rPr>
              <a:t>unset($_SESSION['views']);</a:t>
            </a:r>
          </a:p>
          <a:p>
            <a:pPr marL="341313" indent="-339725"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?&gt; </a:t>
            </a:r>
          </a:p>
          <a:p>
            <a:pPr marL="341313" indent="-341313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destroy a session:</a:t>
            </a:r>
          </a:p>
          <a:p>
            <a:pPr marL="341313" indent="-339725"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&lt;?php</a:t>
            </a:r>
            <a:br>
              <a:rPr lang="en-US" altLang="en-US" sz="2000">
                <a:latin typeface="Times New Roman" pitchFamily="16" charset="0"/>
              </a:rPr>
            </a:br>
            <a:r>
              <a:rPr lang="en-US" altLang="en-US" sz="2000">
                <a:latin typeface="Times New Roman" pitchFamily="16" charset="0"/>
              </a:rPr>
              <a:t>session_destroy();</a:t>
            </a:r>
          </a:p>
          <a:p>
            <a:pPr marL="341313" indent="-339725"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?&gt;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7538"/>
            <a:ext cx="7793037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/>
              <a:t>Php history (PHP: Hypertext Preprocessor)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1828800"/>
            <a:ext cx="8153400" cy="5029200"/>
          </a:xfrm>
          <a:ln/>
        </p:spPr>
        <p:txBody>
          <a:bodyPr/>
          <a:lstStyle/>
          <a:p>
            <a:pPr marL="341313" indent="-341313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1995, PHP/FI – Personal Home Page/Forms Interpreter, a set of CGI scripts written in CS for tracking access to a web page; it included database access and server-side functionality [Rasmus Lerdorf]</a:t>
            </a:r>
          </a:p>
          <a:p>
            <a:pPr marL="341313" indent="-341313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1997, PHP/FI 2.0</a:t>
            </a:r>
          </a:p>
          <a:p>
            <a:pPr marL="341313" indent="-341313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1997, PHP 3.0 [Andi Gutmans, Zev Suraski] – complete rewrite of PHP/FI</a:t>
            </a:r>
          </a:p>
          <a:p>
            <a:pPr marL="341313" indent="-341313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1999-2000, PHP 4.0, the Zend engine</a:t>
            </a:r>
          </a:p>
          <a:p>
            <a:pPr marL="341313" indent="-341313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2005, PHP 5.0, Zend Engine 2.0, new Object model and features</a:t>
            </a:r>
          </a:p>
          <a:p>
            <a:pPr marL="341313" indent="-341313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2015, PHP 7.0, Zend Engine 3.0, more compact data structures, cache, new language features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7538"/>
            <a:ext cx="7793037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/>
              <a:t>PHP and MySQL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6800" y="1828800"/>
            <a:ext cx="8077200" cy="5029200"/>
          </a:xfrm>
          <a:ln/>
        </p:spPr>
        <p:txBody>
          <a:bodyPr/>
          <a:lstStyle/>
          <a:p>
            <a:pPr marL="341313" indent="-341313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opening and closing a connection:</a:t>
            </a:r>
          </a:p>
          <a:p>
            <a:pPr marL="341313" indent="-339725"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&lt;?php</a:t>
            </a:r>
            <a:br>
              <a:rPr lang="en-US" altLang="en-US" sz="2000">
                <a:latin typeface="Times New Roman" pitchFamily="16" charset="0"/>
              </a:rPr>
            </a:br>
            <a:r>
              <a:rPr lang="en-US" altLang="en-US" sz="2000">
                <a:latin typeface="Times New Roman" pitchFamily="16" charset="0"/>
              </a:rPr>
              <a:t>$con = mysql_connect("localhost",“user",“pass");</a:t>
            </a:r>
            <a:br>
              <a:rPr lang="en-US" altLang="en-US" sz="2000">
                <a:latin typeface="Times New Roman" pitchFamily="16" charset="0"/>
              </a:rPr>
            </a:br>
            <a:r>
              <a:rPr lang="en-US" altLang="en-US" sz="2000">
                <a:latin typeface="Times New Roman" pitchFamily="16" charset="0"/>
              </a:rPr>
              <a:t>if (!$con)</a:t>
            </a:r>
            <a:br>
              <a:rPr lang="en-US" altLang="en-US" sz="2000">
                <a:latin typeface="Times New Roman" pitchFamily="16" charset="0"/>
              </a:rPr>
            </a:br>
            <a:r>
              <a:rPr lang="en-US" altLang="en-US" sz="2000">
                <a:latin typeface="Times New Roman" pitchFamily="16" charset="0"/>
              </a:rPr>
              <a:t>  {</a:t>
            </a:r>
            <a:br>
              <a:rPr lang="en-US" altLang="en-US" sz="2000">
                <a:latin typeface="Times New Roman" pitchFamily="16" charset="0"/>
              </a:rPr>
            </a:br>
            <a:r>
              <a:rPr lang="en-US" altLang="en-US" sz="2000">
                <a:latin typeface="Times New Roman" pitchFamily="16" charset="0"/>
              </a:rPr>
              <a:t>  die('Could not connect: ' . mysql_error());</a:t>
            </a:r>
            <a:br>
              <a:rPr lang="en-US" altLang="en-US" sz="2000">
                <a:latin typeface="Times New Roman" pitchFamily="16" charset="0"/>
              </a:rPr>
            </a:br>
            <a:r>
              <a:rPr lang="en-US" altLang="en-US" sz="2000">
                <a:latin typeface="Times New Roman" pitchFamily="16" charset="0"/>
              </a:rPr>
              <a:t>  }</a:t>
            </a:r>
            <a:br>
              <a:rPr lang="en-US" altLang="en-US" sz="2000">
                <a:latin typeface="Times New Roman" pitchFamily="16" charset="0"/>
              </a:rPr>
            </a:br>
            <a:r>
              <a:rPr lang="en-US" altLang="en-US" sz="2000">
                <a:latin typeface="Times New Roman" pitchFamily="16" charset="0"/>
              </a:rPr>
              <a:t/>
            </a:r>
            <a:br>
              <a:rPr lang="en-US" altLang="en-US" sz="2000">
                <a:latin typeface="Times New Roman" pitchFamily="16" charset="0"/>
              </a:rPr>
            </a:br>
            <a:r>
              <a:rPr lang="en-US" altLang="en-US" sz="2000">
                <a:latin typeface="Times New Roman" pitchFamily="16" charset="0"/>
              </a:rPr>
              <a:t>// some code</a:t>
            </a:r>
            <a:br>
              <a:rPr lang="en-US" altLang="en-US" sz="2000">
                <a:latin typeface="Times New Roman" pitchFamily="16" charset="0"/>
              </a:rPr>
            </a:br>
            <a:r>
              <a:rPr lang="en-US" altLang="en-US" sz="2000">
                <a:latin typeface="Times New Roman" pitchFamily="16" charset="0"/>
              </a:rPr>
              <a:t/>
            </a:r>
            <a:br>
              <a:rPr lang="en-US" altLang="en-US" sz="2000">
                <a:latin typeface="Times New Roman" pitchFamily="16" charset="0"/>
              </a:rPr>
            </a:br>
            <a:r>
              <a:rPr lang="en-US" altLang="en-US" sz="2000">
                <a:latin typeface="Times New Roman" pitchFamily="16" charset="0"/>
              </a:rPr>
              <a:t>mysql_close($con);</a:t>
            </a:r>
          </a:p>
          <a:p>
            <a:pPr marL="341313" indent="-339725"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?&gt;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7538"/>
            <a:ext cx="7793037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/>
              <a:t>PHP and MySQL (2)</a:t>
            </a:r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1752600"/>
            <a:ext cx="8229600" cy="5105400"/>
          </a:xfrm>
          <a:ln/>
        </p:spPr>
        <p:txBody>
          <a:bodyPr/>
          <a:lstStyle/>
          <a:p>
            <a:pPr marL="341313" indent="-341313">
              <a:lnSpc>
                <a:spcPct val="90000"/>
              </a:lnSpc>
              <a:spcBef>
                <a:spcPts val="45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800"/>
              <a:t>querying and displaying the result example:</a:t>
            </a:r>
          </a:p>
          <a:p>
            <a:pPr marL="341313" indent="-339725">
              <a:lnSpc>
                <a:spcPct val="90000"/>
              </a:lnSpc>
              <a:spcBef>
                <a:spcPts val="35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400">
                <a:latin typeface="Times New Roman" pitchFamily="16" charset="0"/>
              </a:rPr>
              <a:t>&lt;?php</a:t>
            </a:r>
            <a:br>
              <a:rPr lang="en-US" altLang="en-US" sz="1400">
                <a:latin typeface="Times New Roman" pitchFamily="16" charset="0"/>
              </a:rPr>
            </a:br>
            <a:r>
              <a:rPr lang="en-US" altLang="en-US" sz="1400">
                <a:latin typeface="Times New Roman" pitchFamily="16" charset="0"/>
              </a:rPr>
              <a:t>$con = mysql_connect("localhost","peter","abc123");</a:t>
            </a:r>
            <a:br>
              <a:rPr lang="en-US" altLang="en-US" sz="1400">
                <a:latin typeface="Times New Roman" pitchFamily="16" charset="0"/>
              </a:rPr>
            </a:br>
            <a:r>
              <a:rPr lang="en-US" altLang="en-US" sz="1400">
                <a:latin typeface="Times New Roman" pitchFamily="16" charset="0"/>
              </a:rPr>
              <a:t>if (!$con) {</a:t>
            </a:r>
            <a:br>
              <a:rPr lang="en-US" altLang="en-US" sz="1400">
                <a:latin typeface="Times New Roman" pitchFamily="16" charset="0"/>
              </a:rPr>
            </a:br>
            <a:r>
              <a:rPr lang="en-US" altLang="en-US" sz="1400">
                <a:latin typeface="Times New Roman" pitchFamily="16" charset="0"/>
              </a:rPr>
              <a:t>  	die('Could not connect: ' . mysql_error());</a:t>
            </a:r>
          </a:p>
          <a:p>
            <a:pPr marL="341313" indent="-339725">
              <a:lnSpc>
                <a:spcPct val="90000"/>
              </a:lnSpc>
              <a:spcBef>
                <a:spcPts val="35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400">
                <a:latin typeface="Times New Roman" pitchFamily="16" charset="0"/>
              </a:rPr>
              <a:t>	}</a:t>
            </a:r>
            <a:br>
              <a:rPr lang="en-US" altLang="en-US" sz="1400">
                <a:latin typeface="Times New Roman" pitchFamily="16" charset="0"/>
              </a:rPr>
            </a:br>
            <a:r>
              <a:rPr lang="en-US" altLang="en-US" sz="1400">
                <a:latin typeface="Times New Roman" pitchFamily="16" charset="0"/>
              </a:rPr>
              <a:t/>
            </a:r>
            <a:br>
              <a:rPr lang="en-US" altLang="en-US" sz="1400">
                <a:latin typeface="Times New Roman" pitchFamily="16" charset="0"/>
              </a:rPr>
            </a:br>
            <a:r>
              <a:rPr lang="en-US" altLang="en-US" sz="1400">
                <a:latin typeface="Times New Roman" pitchFamily="16" charset="0"/>
              </a:rPr>
              <a:t>mysql_select_db("my_db", $con);</a:t>
            </a:r>
          </a:p>
          <a:p>
            <a:pPr marL="341313" indent="-339725">
              <a:lnSpc>
                <a:spcPct val="90000"/>
              </a:lnSpc>
              <a:spcBef>
                <a:spcPts val="35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400">
                <a:latin typeface="Times New Roman" pitchFamily="16" charset="0"/>
              </a:rPr>
              <a:t>	$result = mysql_query("SELECT * FROM Persons");</a:t>
            </a:r>
            <a:br>
              <a:rPr lang="en-US" altLang="en-US" sz="1400">
                <a:latin typeface="Times New Roman" pitchFamily="16" charset="0"/>
              </a:rPr>
            </a:br>
            <a:r>
              <a:rPr lang="en-US" altLang="en-US" sz="1400">
                <a:latin typeface="Times New Roman" pitchFamily="16" charset="0"/>
              </a:rPr>
              <a:t/>
            </a:r>
            <a:br>
              <a:rPr lang="en-US" altLang="en-US" sz="1400">
                <a:latin typeface="Times New Roman" pitchFamily="16" charset="0"/>
              </a:rPr>
            </a:br>
            <a:r>
              <a:rPr lang="en-US" altLang="en-US" sz="1400">
                <a:latin typeface="Times New Roman" pitchFamily="16" charset="0"/>
              </a:rPr>
              <a:t>echo </a:t>
            </a:r>
            <a:r>
              <a:rPr lang="en-US" altLang="en-US" sz="1400" b="1">
                <a:latin typeface="Times New Roman" pitchFamily="16" charset="0"/>
              </a:rPr>
              <a:t>"</a:t>
            </a:r>
            <a:r>
              <a:rPr lang="en-US" altLang="en-US" sz="1400">
                <a:latin typeface="Times New Roman" pitchFamily="16" charset="0"/>
              </a:rPr>
              <a:t>&lt;table border='1'&gt;</a:t>
            </a:r>
            <a:r>
              <a:rPr lang="en-US" altLang="en-US" sz="1400" b="1">
                <a:latin typeface="Times New Roman" pitchFamily="16" charset="0"/>
              </a:rPr>
              <a:t/>
            </a:r>
            <a:br>
              <a:rPr lang="en-US" altLang="en-US" sz="1400" b="1">
                <a:latin typeface="Times New Roman" pitchFamily="16" charset="0"/>
              </a:rPr>
            </a:br>
            <a:r>
              <a:rPr lang="en-US" altLang="en-US" sz="1400" b="1">
                <a:latin typeface="Times New Roman" pitchFamily="16" charset="0"/>
              </a:rPr>
              <a:t>&lt;</a:t>
            </a:r>
            <a:r>
              <a:rPr lang="en-US" altLang="en-US" sz="1400">
                <a:latin typeface="Times New Roman" pitchFamily="16" charset="0"/>
              </a:rPr>
              <a:t>tr&gt;</a:t>
            </a:r>
            <a:br>
              <a:rPr lang="en-US" altLang="en-US" sz="1400">
                <a:latin typeface="Times New Roman" pitchFamily="16" charset="0"/>
              </a:rPr>
            </a:br>
            <a:r>
              <a:rPr lang="en-US" altLang="en-US" sz="1400">
                <a:latin typeface="Times New Roman" pitchFamily="16" charset="0"/>
              </a:rPr>
              <a:t>&lt;th&gt;Firstname&lt;/th&gt;</a:t>
            </a:r>
            <a:br>
              <a:rPr lang="en-US" altLang="en-US" sz="1400">
                <a:latin typeface="Times New Roman" pitchFamily="16" charset="0"/>
              </a:rPr>
            </a:br>
            <a:r>
              <a:rPr lang="en-US" altLang="en-US" sz="1400">
                <a:latin typeface="Times New Roman" pitchFamily="16" charset="0"/>
              </a:rPr>
              <a:t>&lt;th&gt;Lastname&lt;/th&gt;</a:t>
            </a:r>
            <a:br>
              <a:rPr lang="en-US" altLang="en-US" sz="1400">
                <a:latin typeface="Times New Roman" pitchFamily="16" charset="0"/>
              </a:rPr>
            </a:br>
            <a:r>
              <a:rPr lang="en-US" altLang="en-US" sz="1400">
                <a:latin typeface="Times New Roman" pitchFamily="16" charset="0"/>
              </a:rPr>
              <a:t>&lt;/tr&gt;";</a:t>
            </a:r>
            <a:br>
              <a:rPr lang="en-US" altLang="en-US" sz="1400">
                <a:latin typeface="Times New Roman" pitchFamily="16" charset="0"/>
              </a:rPr>
            </a:br>
            <a:r>
              <a:rPr lang="en-US" altLang="en-US" sz="1400">
                <a:latin typeface="Times New Roman" pitchFamily="16" charset="0"/>
              </a:rPr>
              <a:t/>
            </a:r>
            <a:br>
              <a:rPr lang="en-US" altLang="en-US" sz="1400">
                <a:latin typeface="Times New Roman" pitchFamily="16" charset="0"/>
              </a:rPr>
            </a:br>
            <a:r>
              <a:rPr lang="en-US" altLang="en-US" sz="1400">
                <a:latin typeface="Times New Roman" pitchFamily="16" charset="0"/>
              </a:rPr>
              <a:t>while($row = mysql_fetch_array($result)) {</a:t>
            </a:r>
            <a:br>
              <a:rPr lang="en-US" altLang="en-US" sz="1400">
                <a:latin typeface="Times New Roman" pitchFamily="16" charset="0"/>
              </a:rPr>
            </a:br>
            <a:r>
              <a:rPr lang="en-US" altLang="en-US" sz="1400">
                <a:latin typeface="Times New Roman" pitchFamily="16" charset="0"/>
              </a:rPr>
              <a:t>	echo "&lt;tr&gt;";</a:t>
            </a:r>
            <a:br>
              <a:rPr lang="en-US" altLang="en-US" sz="1400">
                <a:latin typeface="Times New Roman" pitchFamily="16" charset="0"/>
              </a:rPr>
            </a:br>
            <a:r>
              <a:rPr lang="en-US" altLang="en-US" sz="1400">
                <a:latin typeface="Times New Roman" pitchFamily="16" charset="0"/>
              </a:rPr>
              <a:t>	echo "&lt;td&gt;" . $row['FirstName'] . "&lt;/td&gt;";</a:t>
            </a:r>
            <a:br>
              <a:rPr lang="en-US" altLang="en-US" sz="1400">
                <a:latin typeface="Times New Roman" pitchFamily="16" charset="0"/>
              </a:rPr>
            </a:br>
            <a:r>
              <a:rPr lang="en-US" altLang="en-US" sz="1400">
                <a:latin typeface="Times New Roman" pitchFamily="16" charset="0"/>
              </a:rPr>
              <a:t>	echo "&lt;td&gt;" . $row['LastName'] . "&lt;/td&gt;";</a:t>
            </a:r>
            <a:br>
              <a:rPr lang="en-US" altLang="en-US" sz="1400">
                <a:latin typeface="Times New Roman" pitchFamily="16" charset="0"/>
              </a:rPr>
            </a:br>
            <a:r>
              <a:rPr lang="en-US" altLang="en-US" sz="1400">
                <a:latin typeface="Times New Roman" pitchFamily="16" charset="0"/>
              </a:rPr>
              <a:t>	echo "&lt;/tr&gt;";</a:t>
            </a:r>
            <a:br>
              <a:rPr lang="en-US" altLang="en-US" sz="1400">
                <a:latin typeface="Times New Roman" pitchFamily="16" charset="0"/>
              </a:rPr>
            </a:br>
            <a:r>
              <a:rPr lang="en-US" altLang="en-US" sz="1400">
                <a:latin typeface="Times New Roman" pitchFamily="16" charset="0"/>
              </a:rPr>
              <a:t>}</a:t>
            </a:r>
            <a:br>
              <a:rPr lang="en-US" altLang="en-US" sz="1400">
                <a:latin typeface="Times New Roman" pitchFamily="16" charset="0"/>
              </a:rPr>
            </a:br>
            <a:r>
              <a:rPr lang="en-US" altLang="en-US" sz="1400">
                <a:latin typeface="Times New Roman" pitchFamily="16" charset="0"/>
              </a:rPr>
              <a:t>echo "&lt;/table&gt;";</a:t>
            </a:r>
            <a:br>
              <a:rPr lang="en-US" altLang="en-US" sz="1400">
                <a:latin typeface="Times New Roman" pitchFamily="16" charset="0"/>
              </a:rPr>
            </a:br>
            <a:r>
              <a:rPr lang="en-US" altLang="en-US" sz="1400">
                <a:latin typeface="Times New Roman" pitchFamily="16" charset="0"/>
              </a:rPr>
              <a:t>mysql_close($con);</a:t>
            </a:r>
          </a:p>
          <a:p>
            <a:pPr marL="341313" indent="-339725">
              <a:lnSpc>
                <a:spcPct val="90000"/>
              </a:lnSpc>
              <a:spcBef>
                <a:spcPts val="3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400">
                <a:latin typeface="Times New Roman" pitchFamily="16" charset="0"/>
              </a:rPr>
              <a:t>?&gt;</a:t>
            </a:r>
            <a:r>
              <a:rPr lang="en-US" altLang="en-US" sz="1200">
                <a:latin typeface="Times New Roman" pitchFamily="16" charset="0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0" y="1447800"/>
            <a:ext cx="7848600" cy="1524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AJAX - </a:t>
            </a:r>
            <a:r>
              <a:rPr lang="en-US" altLang="en-US" sz="3600" dirty="0"/>
              <a:t>Asynchronous JavaScript and </a:t>
            </a:r>
            <a:r>
              <a:rPr lang="en-US" altLang="en-US" sz="3600" strike="sngStrike" dirty="0" smtClean="0">
                <a:solidFill>
                  <a:srgbClr val="FF0000"/>
                </a:solidFill>
              </a:rPr>
              <a:t>XML</a:t>
            </a:r>
            <a:r>
              <a:rPr lang="en-US" altLang="en-US" sz="3600" dirty="0" smtClean="0">
                <a:solidFill>
                  <a:schemeClr val="accent2"/>
                </a:solidFill>
              </a:rPr>
              <a:t> </a:t>
            </a:r>
            <a:r>
              <a:rPr lang="en-US" altLang="en-US" sz="3600" dirty="0" smtClean="0">
                <a:solidFill>
                  <a:schemeClr val="accent6">
                    <a:lumMod val="75000"/>
                  </a:schemeClr>
                </a:solidFill>
              </a:rPr>
              <a:t>JSON</a:t>
            </a:r>
            <a:endParaRPr lang="en-US" altLang="en-US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7538"/>
            <a:ext cx="7793037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/>
              <a:t>What is AJAX ?</a:t>
            </a:r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1752600"/>
            <a:ext cx="8153400" cy="5105400"/>
          </a:xfrm>
          <a:ln/>
        </p:spPr>
        <p:txBody>
          <a:bodyPr/>
          <a:lstStyle/>
          <a:p>
            <a:pPr marL="341313" indent="-341313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 dirty="0"/>
              <a:t>AJAX is not a new programming language, but a new technique for creating better, faster, and more interactive web applications.</a:t>
            </a:r>
          </a:p>
          <a:p>
            <a:pPr marL="341313" indent="-341313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 dirty="0"/>
              <a:t>With AJAX, a JavaScript can communicate directly with the server, with the </a:t>
            </a:r>
            <a:r>
              <a:rPr lang="en-US" altLang="en-US" sz="2400" b="1" dirty="0" err="1"/>
              <a:t>XMLHttpRequest</a:t>
            </a:r>
            <a:r>
              <a:rPr lang="en-US" altLang="en-US" sz="2400" dirty="0"/>
              <a:t> object. With this object, a JavaScript can trade data with a web server, without reloading the page.</a:t>
            </a:r>
          </a:p>
          <a:p>
            <a:pPr marL="341313" indent="-341313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 dirty="0"/>
              <a:t>AJAX uses asynchronous data transfer (HTTP requests) between the browser and the web server, allowing web pages to request small bits of information from the server instead of whole pages.</a:t>
            </a:r>
          </a:p>
          <a:p>
            <a:pPr marL="341313" indent="-341313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 dirty="0"/>
              <a:t>The AJAX technique makes Internet applications smaller, faster and more user-friendly.</a:t>
            </a:r>
          </a:p>
          <a:p>
            <a:pPr marL="341313" indent="-341313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en-US" sz="2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JSON (JavaScript Object Notation)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0"/>
            <a:ext cx="8077200" cy="4876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A lightweight data interchange format based on </a:t>
            </a:r>
            <a:r>
              <a:rPr lang="en-US" sz="2400" dirty="0" err="1" smtClean="0"/>
              <a:t>javascript</a:t>
            </a:r>
            <a:r>
              <a:rPr lang="en-US" sz="2400" dirty="0" smtClean="0"/>
              <a:t>, readable by both humans and machines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Uses 3 data types: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/>
              <a:t>Simple types: numeric, string, </a:t>
            </a:r>
            <a:r>
              <a:rPr lang="en-US" sz="2000" dirty="0" err="1" smtClean="0"/>
              <a:t>boolean</a:t>
            </a:r>
            <a:r>
              <a:rPr lang="en-US" sz="2000" dirty="0" smtClean="0"/>
              <a:t>, null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/>
              <a:t>Array: [ elem1, elem2, elem3 … ]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/>
              <a:t>Object: { prop1: value1, prop2: value2, prop3: value3 … }</a:t>
            </a:r>
            <a:endParaRPr lang="en-US" sz="20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Ex.: </a:t>
            </a:r>
          </a:p>
          <a:p>
            <a:pPr marL="0" indent="0"/>
            <a:r>
              <a:rPr lang="en-US" sz="2000" dirty="0" smtClean="0"/>
              <a:t>{ </a:t>
            </a:r>
            <a:r>
              <a:rPr lang="en-US" sz="2000" dirty="0" smtClean="0">
                <a:solidFill>
                  <a:schemeClr val="accent6"/>
                </a:solidFill>
              </a:rPr>
              <a:t>“Name”</a:t>
            </a:r>
            <a:r>
              <a:rPr lang="en-US" sz="2000" dirty="0" smtClean="0"/>
              <a:t>: </a:t>
            </a:r>
            <a:r>
              <a:rPr lang="en-US" sz="2000" dirty="0" smtClean="0">
                <a:solidFill>
                  <a:srgbClr val="FF0000"/>
                </a:solidFill>
              </a:rPr>
              <a:t>“Adrian </a:t>
            </a:r>
            <a:r>
              <a:rPr lang="en-US" sz="2000" dirty="0" err="1" smtClean="0">
                <a:solidFill>
                  <a:srgbClr val="FF0000"/>
                </a:solidFill>
              </a:rPr>
              <a:t>Sterca</a:t>
            </a:r>
            <a:r>
              <a:rPr lang="en-US" sz="2000" dirty="0" smtClean="0">
                <a:solidFill>
                  <a:srgbClr val="FF0000"/>
                </a:solidFill>
              </a:rPr>
              <a:t>”</a:t>
            </a:r>
            <a:r>
              <a:rPr lang="en-US" sz="2000" dirty="0" smtClean="0"/>
              <a:t>, </a:t>
            </a:r>
          </a:p>
          <a:p>
            <a:pPr marL="0" indent="0"/>
            <a:r>
              <a:rPr lang="en-US" sz="2000" dirty="0"/>
              <a:t> </a:t>
            </a:r>
            <a:r>
              <a:rPr lang="en-US" sz="2000" dirty="0" smtClean="0"/>
              <a:t>  </a:t>
            </a:r>
            <a:r>
              <a:rPr lang="en-US" sz="2000" dirty="0" smtClean="0">
                <a:solidFill>
                  <a:schemeClr val="accent6"/>
                </a:solidFill>
              </a:rPr>
              <a:t>“Age”</a:t>
            </a:r>
            <a:r>
              <a:rPr lang="en-US" sz="2000" dirty="0" smtClean="0"/>
              <a:t>: </a:t>
            </a:r>
            <a:r>
              <a:rPr lang="en-US" sz="2000" dirty="0" smtClean="0">
                <a:solidFill>
                  <a:srgbClr val="FF0000"/>
                </a:solidFill>
              </a:rPr>
              <a:t>39</a:t>
            </a:r>
            <a:r>
              <a:rPr lang="en-US" sz="2000" dirty="0" smtClean="0"/>
              <a:t>, </a:t>
            </a:r>
          </a:p>
          <a:p>
            <a:pPr marL="0" indent="0"/>
            <a:r>
              <a:rPr lang="en-US" sz="2000" dirty="0"/>
              <a:t> </a:t>
            </a:r>
            <a:r>
              <a:rPr lang="en-US" sz="2000" dirty="0" smtClean="0"/>
              <a:t>  </a:t>
            </a:r>
            <a:r>
              <a:rPr lang="en-US" sz="2000" dirty="0" smtClean="0">
                <a:solidFill>
                  <a:schemeClr val="accent6"/>
                </a:solidFill>
              </a:rPr>
              <a:t>“Profession”</a:t>
            </a:r>
            <a:r>
              <a:rPr lang="en-US" sz="2000" dirty="0" smtClean="0"/>
              <a:t>: </a:t>
            </a:r>
            <a:r>
              <a:rPr lang="en-US" sz="2000" dirty="0" smtClean="0">
                <a:solidFill>
                  <a:srgbClr val="FF0000"/>
                </a:solidFill>
              </a:rPr>
              <a:t>“teacher”</a:t>
            </a:r>
            <a:r>
              <a:rPr lang="en-US" sz="2000" dirty="0" smtClean="0"/>
              <a:t>, </a:t>
            </a:r>
          </a:p>
          <a:p>
            <a:pPr marL="0" indent="0"/>
            <a:r>
              <a:rPr lang="en-US" sz="2000" dirty="0"/>
              <a:t> </a:t>
            </a:r>
            <a:r>
              <a:rPr lang="en-US" sz="2000" dirty="0" smtClean="0"/>
              <a:t>  </a:t>
            </a:r>
            <a:r>
              <a:rPr lang="en-US" sz="2000" dirty="0" smtClean="0">
                <a:solidFill>
                  <a:schemeClr val="accent6"/>
                </a:solidFill>
              </a:rPr>
              <a:t>“Courses”</a:t>
            </a:r>
            <a:r>
              <a:rPr lang="en-US" sz="2000" dirty="0" smtClean="0"/>
              <a:t>: </a:t>
            </a:r>
            <a:r>
              <a:rPr lang="en-US" sz="2000" dirty="0" smtClean="0">
                <a:solidFill>
                  <a:srgbClr val="FF0000"/>
                </a:solidFill>
              </a:rPr>
              <a:t>[ “Web Programming”, “Audio-Video Data Processing” ]</a:t>
            </a:r>
          </a:p>
          <a:p>
            <a:pPr marL="0" indent="0"/>
            <a:r>
              <a:rPr lang="en-US" sz="20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6527393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JSON in </a:t>
            </a:r>
            <a:r>
              <a:rPr lang="en-US" sz="3600" dirty="0" err="1" smtClean="0"/>
              <a:t>javascript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0"/>
            <a:ext cx="8001000" cy="4876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Convert JSON string into </a:t>
            </a:r>
            <a:r>
              <a:rPr lang="en-US" sz="2400" dirty="0" err="1" smtClean="0"/>
              <a:t>js</a:t>
            </a:r>
            <a:r>
              <a:rPr lang="en-US" sz="2400" dirty="0" smtClean="0"/>
              <a:t> object:</a:t>
            </a:r>
          </a:p>
          <a:p>
            <a:pPr marL="0" indent="0"/>
            <a:r>
              <a:rPr lang="en-US" sz="2000" dirty="0" err="1" smtClean="0"/>
              <a:t>var</a:t>
            </a:r>
            <a:r>
              <a:rPr lang="en-US" sz="2000" dirty="0" smtClean="0"/>
              <a:t> </a:t>
            </a:r>
            <a:r>
              <a:rPr lang="en-US" sz="2000" dirty="0" err="1" smtClean="0"/>
              <a:t>obj</a:t>
            </a:r>
            <a:r>
              <a:rPr lang="en-US" sz="2000" dirty="0" smtClean="0"/>
              <a:t> = </a:t>
            </a:r>
            <a:r>
              <a:rPr lang="en-US" sz="2000" dirty="0" err="1" smtClean="0"/>
              <a:t>JSON.parse</a:t>
            </a:r>
            <a:r>
              <a:rPr lang="en-US" sz="2000" dirty="0" smtClean="0"/>
              <a:t>(‘ { “name”: “forest”, “age” : 39, “sex”: “M”} ’);</a:t>
            </a:r>
          </a:p>
          <a:p>
            <a:pPr marL="0" indent="0"/>
            <a:r>
              <a:rPr lang="en-US" sz="2000" dirty="0" err="1"/>
              <a:t>d</a:t>
            </a:r>
            <a:r>
              <a:rPr lang="en-US" sz="2000" dirty="0" err="1" smtClean="0"/>
              <a:t>ocument.write</a:t>
            </a:r>
            <a:r>
              <a:rPr lang="en-US" sz="2000" dirty="0" smtClean="0"/>
              <a:t>(obj.name);</a:t>
            </a:r>
          </a:p>
          <a:p>
            <a:pPr marL="0" indent="0"/>
            <a:r>
              <a:rPr lang="en-US" sz="2000" dirty="0" err="1"/>
              <a:t>o</a:t>
            </a:r>
            <a:r>
              <a:rPr lang="en-US" sz="2000" dirty="0" err="1" smtClean="0"/>
              <a:t>bj.age</a:t>
            </a:r>
            <a:r>
              <a:rPr lang="en-US" sz="2000" dirty="0" smtClean="0"/>
              <a:t>=20;</a:t>
            </a:r>
            <a:endParaRPr lang="en-US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Convert </a:t>
            </a:r>
            <a:r>
              <a:rPr lang="en-US" sz="2400" dirty="0" err="1" smtClean="0"/>
              <a:t>js</a:t>
            </a:r>
            <a:r>
              <a:rPr lang="en-US" sz="2400" dirty="0" smtClean="0"/>
              <a:t> object to JSON string:</a:t>
            </a:r>
          </a:p>
          <a:p>
            <a:pPr marL="0" indent="0"/>
            <a:r>
              <a:rPr lang="en-US" sz="2000" dirty="0" err="1" smtClean="0"/>
              <a:t>var</a:t>
            </a:r>
            <a:r>
              <a:rPr lang="en-US" sz="2000" dirty="0" smtClean="0"/>
              <a:t> </a:t>
            </a:r>
            <a:r>
              <a:rPr lang="en-US" sz="2000" dirty="0" err="1" smtClean="0"/>
              <a:t>obj</a:t>
            </a:r>
            <a:r>
              <a:rPr lang="en-US" sz="2000" dirty="0" smtClean="0"/>
              <a:t> = new Object();</a:t>
            </a:r>
          </a:p>
          <a:p>
            <a:pPr marL="0" indent="0"/>
            <a:r>
              <a:rPr lang="en-US" sz="2000" dirty="0"/>
              <a:t>o</a:t>
            </a:r>
            <a:r>
              <a:rPr lang="en-US" sz="2000" dirty="0" smtClean="0"/>
              <a:t>bj.name=“forest”;</a:t>
            </a:r>
          </a:p>
          <a:p>
            <a:pPr marL="0" indent="0"/>
            <a:r>
              <a:rPr lang="en-US" sz="2000" dirty="0" err="1"/>
              <a:t>o</a:t>
            </a:r>
            <a:r>
              <a:rPr lang="en-US" sz="2000" dirty="0" err="1" smtClean="0"/>
              <a:t>bj.age</a:t>
            </a:r>
            <a:r>
              <a:rPr lang="en-US" sz="2000" dirty="0" smtClean="0"/>
              <a:t>=25;</a:t>
            </a:r>
          </a:p>
          <a:p>
            <a:pPr marL="0" indent="0"/>
            <a:r>
              <a:rPr lang="en-US" sz="2000" dirty="0" err="1"/>
              <a:t>o</a:t>
            </a:r>
            <a:r>
              <a:rPr lang="en-US" sz="2000" dirty="0" err="1" smtClean="0"/>
              <a:t>bj.sex</a:t>
            </a:r>
            <a:r>
              <a:rPr lang="en-US" sz="2000" dirty="0" smtClean="0"/>
              <a:t>=“M”;</a:t>
            </a:r>
          </a:p>
          <a:p>
            <a:pPr marL="0" indent="0"/>
            <a:r>
              <a:rPr lang="en-US" sz="2000" dirty="0" err="1" smtClean="0"/>
              <a:t>var</a:t>
            </a:r>
            <a:r>
              <a:rPr lang="en-US" sz="2000" dirty="0" smtClean="0"/>
              <a:t> </a:t>
            </a:r>
            <a:r>
              <a:rPr lang="en-US" sz="2000" dirty="0" err="1" smtClean="0"/>
              <a:t>jsonString</a:t>
            </a:r>
            <a:r>
              <a:rPr lang="en-US" sz="2000" dirty="0" smtClean="0"/>
              <a:t> = </a:t>
            </a:r>
            <a:r>
              <a:rPr lang="en-US" sz="2000" dirty="0" err="1" smtClean="0"/>
              <a:t>JSON.stringify</a:t>
            </a:r>
            <a:r>
              <a:rPr lang="en-US" sz="2000" dirty="0" smtClean="0"/>
              <a:t>(</a:t>
            </a:r>
            <a:r>
              <a:rPr lang="en-US" sz="2000" dirty="0" err="1" smtClean="0"/>
              <a:t>obj</a:t>
            </a:r>
            <a:r>
              <a:rPr lang="en-US" sz="2000" dirty="0" smtClean="0"/>
              <a:t>);</a:t>
            </a:r>
          </a:p>
          <a:p>
            <a:pPr marL="0" indent="0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2236115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JSON in </a:t>
            </a:r>
            <a:r>
              <a:rPr lang="en-US" sz="3600" dirty="0" err="1" smtClean="0"/>
              <a:t>php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5988" y="1828800"/>
            <a:ext cx="8075612" cy="48006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convert PHP object/associative array to JSON string:</a:t>
            </a:r>
          </a:p>
          <a:p>
            <a:pPr marL="0" indent="0">
              <a:spcAft>
                <a:spcPts val="400"/>
              </a:spcAft>
            </a:pPr>
            <a:r>
              <a:rPr lang="en-US" sz="2000" dirty="0" smtClean="0"/>
              <a:t>$</a:t>
            </a:r>
            <a:r>
              <a:rPr lang="en-US" sz="2000" dirty="0" err="1" smtClean="0"/>
              <a:t>arr</a:t>
            </a:r>
            <a:r>
              <a:rPr lang="en-US" sz="2000" dirty="0" smtClean="0"/>
              <a:t> = array(“name” =&gt; “forest”, “age” =&gt;39, “sex” =&gt; “M”);</a:t>
            </a:r>
          </a:p>
          <a:p>
            <a:pPr marL="0" indent="0">
              <a:spcAft>
                <a:spcPts val="400"/>
              </a:spcAft>
            </a:pPr>
            <a:r>
              <a:rPr lang="en-US" sz="2000" dirty="0" smtClean="0"/>
              <a:t>$</a:t>
            </a:r>
            <a:r>
              <a:rPr lang="en-US" sz="2000" dirty="0" err="1" smtClean="0"/>
              <a:t>jsonString</a:t>
            </a:r>
            <a:r>
              <a:rPr lang="en-US" sz="2000" dirty="0" smtClean="0"/>
              <a:t> </a:t>
            </a:r>
            <a:r>
              <a:rPr lang="en-US" sz="2000" dirty="0"/>
              <a:t>= </a:t>
            </a:r>
            <a:r>
              <a:rPr lang="en-US" sz="2000" dirty="0" err="1"/>
              <a:t>json_encode</a:t>
            </a:r>
            <a:r>
              <a:rPr lang="en-US" sz="2000" dirty="0" smtClean="0"/>
              <a:t>($</a:t>
            </a:r>
            <a:r>
              <a:rPr lang="en-US" sz="2000" dirty="0" err="1" smtClean="0"/>
              <a:t>arr</a:t>
            </a:r>
            <a:r>
              <a:rPr lang="en-US" sz="2000" dirty="0" smtClean="0"/>
              <a:t>);</a:t>
            </a:r>
          </a:p>
          <a:p>
            <a:pPr marL="0" indent="0">
              <a:spcAft>
                <a:spcPts val="400"/>
              </a:spcAft>
            </a:pPr>
            <a:r>
              <a:rPr lang="en-US" sz="2000" dirty="0" smtClean="0"/>
              <a:t>echo $</a:t>
            </a:r>
            <a:r>
              <a:rPr lang="en-US" sz="2000" dirty="0" err="1" smtClean="0"/>
              <a:t>jsonString</a:t>
            </a:r>
            <a:r>
              <a:rPr lang="en-US" sz="2000" dirty="0" smtClean="0"/>
              <a:t>;</a:t>
            </a:r>
            <a:endParaRPr lang="en-US" sz="20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convert JSON string to PHP object/associative array</a:t>
            </a:r>
          </a:p>
          <a:p>
            <a:pPr marL="0" indent="0"/>
            <a:r>
              <a:rPr lang="en-US" sz="2000" dirty="0" smtClean="0"/>
              <a:t>$</a:t>
            </a:r>
            <a:r>
              <a:rPr lang="en-US" sz="2000" dirty="0" err="1" smtClean="0"/>
              <a:t>arr</a:t>
            </a:r>
            <a:r>
              <a:rPr lang="en-US" sz="2000" dirty="0" smtClean="0"/>
              <a:t> = </a:t>
            </a:r>
            <a:r>
              <a:rPr lang="en-US" sz="2000" dirty="0" err="1" smtClean="0"/>
              <a:t>json_decode</a:t>
            </a:r>
            <a:r>
              <a:rPr lang="en-US" sz="2000" dirty="0" smtClean="0"/>
              <a:t>($</a:t>
            </a:r>
            <a:r>
              <a:rPr lang="en-US" sz="2000" dirty="0" err="1" smtClean="0"/>
              <a:t>jsonString</a:t>
            </a:r>
            <a:r>
              <a:rPr lang="en-US" sz="2000" dirty="0" smtClean="0"/>
              <a:t>, true);</a:t>
            </a:r>
          </a:p>
          <a:p>
            <a:pPr marL="0" indent="0"/>
            <a:r>
              <a:rPr lang="en-US" sz="2000" dirty="0" smtClean="0"/>
              <a:t>$</a:t>
            </a:r>
            <a:r>
              <a:rPr lang="en-US" sz="2000" dirty="0" err="1" smtClean="0"/>
              <a:t>obj</a:t>
            </a:r>
            <a:r>
              <a:rPr lang="en-US" sz="2000" dirty="0" smtClean="0"/>
              <a:t> = </a:t>
            </a:r>
            <a:r>
              <a:rPr lang="en-US" sz="2000" dirty="0" err="1" smtClean="0"/>
              <a:t>json_decode</a:t>
            </a:r>
            <a:r>
              <a:rPr lang="en-US" sz="2000" dirty="0" smtClean="0"/>
              <a:t>($</a:t>
            </a:r>
            <a:r>
              <a:rPr lang="en-US" sz="2000" dirty="0" err="1" smtClean="0"/>
              <a:t>jsonString</a:t>
            </a:r>
            <a:r>
              <a:rPr lang="en-US" sz="2000" dirty="0" smtClean="0"/>
              <a:t>, false);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5705044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152400"/>
            <a:ext cx="7869238" cy="6858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 dirty="0"/>
              <a:t>AJAX </a:t>
            </a:r>
            <a:r>
              <a:rPr lang="en-US" altLang="en-US" sz="3600" dirty="0" smtClean="0"/>
              <a:t>example – plain </a:t>
            </a:r>
            <a:r>
              <a:rPr lang="en-US" altLang="en-US" sz="3600" dirty="0" err="1" smtClean="0"/>
              <a:t>javascript</a:t>
            </a:r>
            <a:endParaRPr lang="en-US" altLang="en-US" sz="3600" dirty="0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838200"/>
            <a:ext cx="7848600" cy="6019800"/>
          </a:xfrm>
          <a:ln/>
        </p:spPr>
        <p:txBody>
          <a:bodyPr/>
          <a:lstStyle/>
          <a:p>
            <a:pPr indent="-341313">
              <a:lnSpc>
                <a:spcPct val="90000"/>
              </a:lnSpc>
              <a:spcBef>
                <a:spcPts val="300"/>
              </a:spcBef>
              <a:buClrTx/>
              <a:buSzPct val="6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1200" dirty="0" err="1"/>
              <a:t>var</a:t>
            </a:r>
            <a:r>
              <a:rPr lang="en-US" altLang="en-US" sz="1200" dirty="0"/>
              <a:t> </a:t>
            </a:r>
            <a:r>
              <a:rPr lang="en-US" altLang="en-US" sz="1200" dirty="0" err="1"/>
              <a:t>xmlhttp</a:t>
            </a:r>
            <a:endParaRPr lang="en-US" altLang="en-US" sz="1200" dirty="0"/>
          </a:p>
          <a:p>
            <a:pPr indent="-341313">
              <a:lnSpc>
                <a:spcPct val="90000"/>
              </a:lnSpc>
              <a:spcBef>
                <a:spcPts val="300"/>
              </a:spcBef>
              <a:buClrTx/>
              <a:buSzPct val="6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1200" dirty="0"/>
              <a:t>function </a:t>
            </a:r>
            <a:r>
              <a:rPr lang="en-US" altLang="en-US" sz="1200" dirty="0" err="1"/>
              <a:t>showHint</a:t>
            </a:r>
            <a:r>
              <a:rPr lang="en-US" altLang="en-US" sz="1200" dirty="0"/>
              <a:t>(</a:t>
            </a:r>
            <a:r>
              <a:rPr lang="en-US" altLang="en-US" sz="1200" dirty="0" err="1"/>
              <a:t>str</a:t>
            </a:r>
            <a:r>
              <a:rPr lang="en-US" altLang="en-US" sz="1200" dirty="0"/>
              <a:t>) {</a:t>
            </a:r>
          </a:p>
          <a:p>
            <a:pPr indent="-341313">
              <a:lnSpc>
                <a:spcPct val="90000"/>
              </a:lnSpc>
              <a:spcBef>
                <a:spcPts val="300"/>
              </a:spcBef>
              <a:buClrTx/>
              <a:buSzPct val="6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1200" dirty="0"/>
              <a:t>        if (</a:t>
            </a:r>
            <a:r>
              <a:rPr lang="en-US" altLang="en-US" sz="1200" dirty="0" err="1"/>
              <a:t>str.length</a:t>
            </a:r>
            <a:r>
              <a:rPr lang="en-US" altLang="en-US" sz="1200" dirty="0"/>
              <a:t>==0)  {</a:t>
            </a:r>
            <a:br>
              <a:rPr lang="en-US" altLang="en-US" sz="1200" dirty="0"/>
            </a:br>
            <a:r>
              <a:rPr lang="en-US" altLang="en-US" sz="1200" dirty="0"/>
              <a:t>  </a:t>
            </a:r>
            <a:r>
              <a:rPr lang="en-US" altLang="en-US" sz="1200" dirty="0" err="1"/>
              <a:t>document.getElementById</a:t>
            </a:r>
            <a:r>
              <a:rPr lang="en-US" altLang="en-US" sz="1200" dirty="0"/>
              <a:t>("</a:t>
            </a:r>
            <a:r>
              <a:rPr lang="en-US" altLang="en-US" sz="1200" dirty="0" err="1"/>
              <a:t>txtHint</a:t>
            </a:r>
            <a:r>
              <a:rPr lang="en-US" altLang="en-US" sz="1200" dirty="0"/>
              <a:t>").</a:t>
            </a:r>
            <a:r>
              <a:rPr lang="en-US" altLang="en-US" sz="1200" dirty="0" err="1"/>
              <a:t>innerHTML</a:t>
            </a:r>
            <a:r>
              <a:rPr lang="en-US" altLang="en-US" sz="1200" dirty="0"/>
              <a:t>="";</a:t>
            </a:r>
            <a:br>
              <a:rPr lang="en-US" altLang="en-US" sz="1200" dirty="0"/>
            </a:br>
            <a:r>
              <a:rPr lang="en-US" altLang="en-US" sz="1200" dirty="0"/>
              <a:t>  return;</a:t>
            </a:r>
          </a:p>
          <a:p>
            <a:pPr indent="-341313">
              <a:lnSpc>
                <a:spcPct val="90000"/>
              </a:lnSpc>
              <a:spcBef>
                <a:spcPts val="300"/>
              </a:spcBef>
              <a:buClrTx/>
              <a:buSzPct val="6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1200" dirty="0"/>
              <a:t>        }</a:t>
            </a:r>
          </a:p>
          <a:p>
            <a:pPr indent="-341313">
              <a:lnSpc>
                <a:spcPct val="90000"/>
              </a:lnSpc>
              <a:spcBef>
                <a:spcPts val="300"/>
              </a:spcBef>
              <a:buClrTx/>
              <a:buSzPct val="6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1200" dirty="0"/>
              <a:t>        </a:t>
            </a:r>
            <a:r>
              <a:rPr lang="en-US" altLang="en-US" sz="1200" dirty="0" err="1"/>
              <a:t>xmlhttp</a:t>
            </a:r>
            <a:r>
              <a:rPr lang="en-US" altLang="en-US" sz="1200" dirty="0"/>
              <a:t>=</a:t>
            </a:r>
            <a:r>
              <a:rPr lang="en-US" altLang="en-US" sz="1200" dirty="0" err="1"/>
              <a:t>GetXmlHttpObject</a:t>
            </a:r>
            <a:r>
              <a:rPr lang="en-US" altLang="en-US" sz="1200" dirty="0"/>
              <a:t>(); </a:t>
            </a:r>
          </a:p>
          <a:p>
            <a:pPr indent="-341313">
              <a:lnSpc>
                <a:spcPct val="90000"/>
              </a:lnSpc>
              <a:spcBef>
                <a:spcPts val="300"/>
              </a:spcBef>
              <a:buClrTx/>
              <a:buSzPct val="6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1200" dirty="0"/>
              <a:t>        if (</a:t>
            </a:r>
            <a:r>
              <a:rPr lang="en-US" altLang="en-US" sz="1200" dirty="0" err="1"/>
              <a:t>xmlhttp</a:t>
            </a:r>
            <a:r>
              <a:rPr lang="en-US" altLang="en-US" sz="1200" dirty="0"/>
              <a:t>==null)  {</a:t>
            </a:r>
            <a:br>
              <a:rPr lang="en-US" altLang="en-US" sz="1200" dirty="0"/>
            </a:br>
            <a:r>
              <a:rPr lang="en-US" altLang="en-US" sz="1200" dirty="0"/>
              <a:t>  alert ("Your browser does not support XMLHTTP!");</a:t>
            </a:r>
            <a:br>
              <a:rPr lang="en-US" altLang="en-US" sz="1200" dirty="0"/>
            </a:br>
            <a:r>
              <a:rPr lang="en-US" altLang="en-US" sz="1200" dirty="0"/>
              <a:t>  return;</a:t>
            </a:r>
          </a:p>
          <a:p>
            <a:pPr indent="-341313">
              <a:lnSpc>
                <a:spcPct val="90000"/>
              </a:lnSpc>
              <a:spcBef>
                <a:spcPts val="300"/>
              </a:spcBef>
              <a:buClrTx/>
              <a:buSzPct val="6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1200" dirty="0"/>
              <a:t>        }</a:t>
            </a:r>
          </a:p>
          <a:p>
            <a:pPr indent="-341313">
              <a:lnSpc>
                <a:spcPct val="90000"/>
              </a:lnSpc>
              <a:spcBef>
                <a:spcPts val="300"/>
              </a:spcBef>
              <a:buClrTx/>
              <a:buSzPct val="6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1200" dirty="0"/>
              <a:t>        </a:t>
            </a:r>
            <a:r>
              <a:rPr lang="en-US" altLang="en-US" sz="1200" dirty="0" err="1"/>
              <a:t>var</a:t>
            </a:r>
            <a:r>
              <a:rPr lang="en-US" altLang="en-US" sz="1200" dirty="0"/>
              <a:t> </a:t>
            </a:r>
            <a:r>
              <a:rPr lang="en-US" altLang="en-US" sz="1200" dirty="0" err="1"/>
              <a:t>url</a:t>
            </a:r>
            <a:r>
              <a:rPr lang="en-US" altLang="en-US" sz="1200" dirty="0"/>
              <a:t>=“</a:t>
            </a:r>
            <a:r>
              <a:rPr lang="en-US" altLang="en-US" sz="1200" dirty="0" err="1"/>
              <a:t>submit.php</a:t>
            </a:r>
            <a:r>
              <a:rPr lang="en-US" altLang="en-US" sz="1200" dirty="0"/>
              <a:t>";</a:t>
            </a:r>
          </a:p>
          <a:p>
            <a:pPr indent="-341313">
              <a:lnSpc>
                <a:spcPct val="90000"/>
              </a:lnSpc>
              <a:spcBef>
                <a:spcPts val="300"/>
              </a:spcBef>
              <a:buClrTx/>
              <a:buSzPct val="6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1200" dirty="0"/>
              <a:t>         </a:t>
            </a:r>
            <a:r>
              <a:rPr lang="en-US" altLang="en-US" sz="1200" dirty="0" err="1"/>
              <a:t>url</a:t>
            </a:r>
            <a:r>
              <a:rPr lang="en-US" altLang="en-US" sz="1200" dirty="0"/>
              <a:t>=</a:t>
            </a:r>
            <a:r>
              <a:rPr lang="en-US" altLang="en-US" sz="1200" dirty="0" err="1"/>
              <a:t>url</a:t>
            </a:r>
            <a:r>
              <a:rPr lang="en-US" altLang="en-US" sz="1200" dirty="0"/>
              <a:t>+"?q="+</a:t>
            </a:r>
            <a:r>
              <a:rPr lang="en-US" altLang="en-US" sz="1200" dirty="0" err="1"/>
              <a:t>str</a:t>
            </a:r>
            <a:r>
              <a:rPr lang="en-US" altLang="en-US" sz="1200" dirty="0"/>
              <a:t>;</a:t>
            </a:r>
          </a:p>
          <a:p>
            <a:pPr indent="-341313">
              <a:lnSpc>
                <a:spcPct val="90000"/>
              </a:lnSpc>
              <a:spcBef>
                <a:spcPts val="300"/>
              </a:spcBef>
              <a:buClrTx/>
              <a:buSzPct val="6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1200" dirty="0"/>
              <a:t>         </a:t>
            </a:r>
            <a:r>
              <a:rPr lang="en-US" altLang="en-US" sz="1200" dirty="0" err="1"/>
              <a:t>url</a:t>
            </a:r>
            <a:r>
              <a:rPr lang="en-US" altLang="en-US" sz="1200" dirty="0"/>
              <a:t>=</a:t>
            </a:r>
            <a:r>
              <a:rPr lang="en-US" altLang="en-US" sz="1200" dirty="0" err="1"/>
              <a:t>url</a:t>
            </a:r>
            <a:r>
              <a:rPr lang="en-US" altLang="en-US" sz="1200" dirty="0"/>
              <a:t>+"&amp;</a:t>
            </a:r>
            <a:r>
              <a:rPr lang="en-US" altLang="en-US" sz="1200" dirty="0" err="1"/>
              <a:t>sid</a:t>
            </a:r>
            <a:r>
              <a:rPr lang="en-US" altLang="en-US" sz="1200" dirty="0"/>
              <a:t>="+</a:t>
            </a:r>
            <a:r>
              <a:rPr lang="en-US" altLang="en-US" sz="1200" dirty="0" err="1"/>
              <a:t>Math.random</a:t>
            </a:r>
            <a:r>
              <a:rPr lang="en-US" altLang="en-US" sz="1200" dirty="0"/>
              <a:t>();</a:t>
            </a:r>
          </a:p>
          <a:p>
            <a:pPr indent="-341313">
              <a:lnSpc>
                <a:spcPct val="90000"/>
              </a:lnSpc>
              <a:spcBef>
                <a:spcPts val="300"/>
              </a:spcBef>
              <a:buClrTx/>
              <a:buSzPct val="6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1200" dirty="0"/>
              <a:t>         </a:t>
            </a:r>
            <a:r>
              <a:rPr lang="en-US" altLang="en-US" sz="1200" dirty="0" err="1"/>
              <a:t>xmlhttp.onreadystatechange</a:t>
            </a:r>
            <a:r>
              <a:rPr lang="en-US" altLang="en-US" sz="1200" dirty="0"/>
              <a:t>=</a:t>
            </a:r>
            <a:r>
              <a:rPr lang="en-US" altLang="en-US" sz="1200" dirty="0" err="1"/>
              <a:t>stateChanged</a:t>
            </a:r>
            <a:r>
              <a:rPr lang="en-US" altLang="en-US" sz="1200" dirty="0"/>
              <a:t>;</a:t>
            </a:r>
          </a:p>
          <a:p>
            <a:pPr indent="-341313">
              <a:lnSpc>
                <a:spcPct val="90000"/>
              </a:lnSpc>
              <a:spcBef>
                <a:spcPts val="300"/>
              </a:spcBef>
              <a:buClrTx/>
              <a:buSzPct val="6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1200" dirty="0"/>
              <a:t>         </a:t>
            </a:r>
            <a:r>
              <a:rPr lang="en-US" altLang="en-US" sz="1200" dirty="0" err="1"/>
              <a:t>xmlhttp.open</a:t>
            </a:r>
            <a:r>
              <a:rPr lang="en-US" altLang="en-US" sz="1200" dirty="0"/>
              <a:t>("GET",</a:t>
            </a:r>
            <a:r>
              <a:rPr lang="en-US" altLang="en-US" sz="1200" dirty="0" err="1"/>
              <a:t>url,true</a:t>
            </a:r>
            <a:r>
              <a:rPr lang="en-US" altLang="en-US" sz="1200" dirty="0"/>
              <a:t>);</a:t>
            </a:r>
          </a:p>
          <a:p>
            <a:pPr indent="-341313">
              <a:lnSpc>
                <a:spcPct val="90000"/>
              </a:lnSpc>
              <a:spcBef>
                <a:spcPts val="300"/>
              </a:spcBef>
              <a:buClrTx/>
              <a:buSzPct val="6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1200" dirty="0"/>
              <a:t>         </a:t>
            </a:r>
            <a:r>
              <a:rPr lang="en-US" altLang="en-US" sz="1200" dirty="0" err="1"/>
              <a:t>xmlhttp.send</a:t>
            </a:r>
            <a:r>
              <a:rPr lang="en-US" altLang="en-US" sz="1200" dirty="0"/>
              <a:t>(null);</a:t>
            </a:r>
          </a:p>
          <a:p>
            <a:pPr indent="-341313">
              <a:lnSpc>
                <a:spcPct val="90000"/>
              </a:lnSpc>
              <a:spcBef>
                <a:spcPts val="300"/>
              </a:spcBef>
              <a:buClrTx/>
              <a:buSzPct val="6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1200" dirty="0"/>
              <a:t>}</a:t>
            </a:r>
          </a:p>
          <a:p>
            <a:pPr indent="-341313">
              <a:lnSpc>
                <a:spcPct val="90000"/>
              </a:lnSpc>
              <a:spcBef>
                <a:spcPts val="300"/>
              </a:spcBef>
              <a:buClrTx/>
              <a:buSzPct val="6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1200" dirty="0"/>
              <a:t>function </a:t>
            </a:r>
            <a:r>
              <a:rPr lang="en-US" altLang="en-US" sz="1200" dirty="0" err="1"/>
              <a:t>stateChanged</a:t>
            </a:r>
            <a:r>
              <a:rPr lang="en-US" altLang="en-US" sz="1200" dirty="0"/>
              <a:t>() {</a:t>
            </a:r>
            <a:br>
              <a:rPr lang="en-US" altLang="en-US" sz="1200" dirty="0"/>
            </a:br>
            <a:r>
              <a:rPr lang="en-US" altLang="en-US" sz="1200" dirty="0"/>
              <a:t>if (</a:t>
            </a:r>
            <a:r>
              <a:rPr lang="en-US" altLang="en-US" sz="1200" dirty="0" err="1"/>
              <a:t>xmlhttp.readyState</a:t>
            </a:r>
            <a:r>
              <a:rPr lang="en-US" altLang="en-US" sz="1200" dirty="0"/>
              <a:t>==4) {</a:t>
            </a:r>
            <a:br>
              <a:rPr lang="en-US" altLang="en-US" sz="1200" dirty="0"/>
            </a:br>
            <a:r>
              <a:rPr lang="en-US" altLang="en-US" sz="1200" dirty="0"/>
              <a:t>     </a:t>
            </a:r>
            <a:r>
              <a:rPr lang="en-US" altLang="en-US" sz="1200" dirty="0" err="1"/>
              <a:t>document.getElementById</a:t>
            </a:r>
            <a:r>
              <a:rPr lang="en-US" altLang="en-US" sz="1200" dirty="0"/>
              <a:t>("</a:t>
            </a:r>
            <a:r>
              <a:rPr lang="en-US" altLang="en-US" sz="1200" dirty="0" err="1"/>
              <a:t>txtHint</a:t>
            </a:r>
            <a:r>
              <a:rPr lang="en-US" altLang="en-US" sz="1200" dirty="0"/>
              <a:t>").</a:t>
            </a:r>
            <a:r>
              <a:rPr lang="en-US" altLang="en-US" sz="1200" dirty="0" err="1"/>
              <a:t>innerHTML</a:t>
            </a:r>
            <a:r>
              <a:rPr lang="en-US" altLang="en-US" sz="1200" dirty="0"/>
              <a:t>=</a:t>
            </a:r>
            <a:r>
              <a:rPr lang="en-US" altLang="en-US" sz="1200" dirty="0" err="1"/>
              <a:t>xmlhttp.responseText</a:t>
            </a:r>
            <a:r>
              <a:rPr lang="en-US" altLang="en-US" sz="1200" dirty="0"/>
              <a:t>;</a:t>
            </a:r>
            <a:br>
              <a:rPr lang="en-US" altLang="en-US" sz="1200" dirty="0"/>
            </a:br>
            <a:r>
              <a:rPr lang="en-US" altLang="en-US" sz="1200" dirty="0"/>
              <a:t>}</a:t>
            </a:r>
          </a:p>
          <a:p>
            <a:pPr indent="-341313">
              <a:lnSpc>
                <a:spcPct val="90000"/>
              </a:lnSpc>
              <a:spcBef>
                <a:spcPts val="300"/>
              </a:spcBef>
              <a:buClrTx/>
              <a:buSzPct val="6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1200" dirty="0"/>
              <a:t>}</a:t>
            </a:r>
          </a:p>
          <a:p>
            <a:pPr indent="-341313">
              <a:lnSpc>
                <a:spcPct val="90000"/>
              </a:lnSpc>
              <a:spcBef>
                <a:spcPts val="300"/>
              </a:spcBef>
              <a:buClrTx/>
              <a:buSzPct val="6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1200" dirty="0"/>
              <a:t>function </a:t>
            </a:r>
            <a:r>
              <a:rPr lang="en-US" altLang="en-US" sz="1200" dirty="0" err="1"/>
              <a:t>GetXmlHttpObject</a:t>
            </a:r>
            <a:r>
              <a:rPr lang="en-US" altLang="en-US" sz="1200" dirty="0"/>
              <a:t>() {</a:t>
            </a:r>
            <a:br>
              <a:rPr lang="en-US" altLang="en-US" sz="1200" dirty="0"/>
            </a:br>
            <a:r>
              <a:rPr lang="en-US" altLang="en-US" sz="1200" dirty="0"/>
              <a:t>if (</a:t>
            </a:r>
            <a:r>
              <a:rPr lang="en-US" altLang="en-US" sz="1200" dirty="0" err="1"/>
              <a:t>window.XMLHttpRequest</a:t>
            </a:r>
            <a:r>
              <a:rPr lang="en-US" altLang="en-US" sz="1200" dirty="0"/>
              <a:t>) {     // code for IE7+, Firefox, Chrome, Opera, Safari</a:t>
            </a:r>
            <a:br>
              <a:rPr lang="en-US" altLang="en-US" sz="1200" dirty="0"/>
            </a:br>
            <a:r>
              <a:rPr lang="en-US" altLang="en-US" sz="1200" dirty="0"/>
              <a:t>     return new </a:t>
            </a:r>
            <a:r>
              <a:rPr lang="en-US" altLang="en-US" sz="1200" dirty="0" err="1"/>
              <a:t>XMLHttpRequest</a:t>
            </a:r>
            <a:r>
              <a:rPr lang="en-US" altLang="en-US" sz="1200" dirty="0"/>
              <a:t>();</a:t>
            </a:r>
          </a:p>
          <a:p>
            <a:pPr indent="-341313">
              <a:lnSpc>
                <a:spcPct val="90000"/>
              </a:lnSpc>
              <a:spcBef>
                <a:spcPts val="300"/>
              </a:spcBef>
              <a:buClrTx/>
              <a:buSzPct val="6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1200" dirty="0"/>
              <a:t>          }</a:t>
            </a:r>
            <a:br>
              <a:rPr lang="en-US" altLang="en-US" sz="1200" dirty="0"/>
            </a:br>
            <a:r>
              <a:rPr lang="en-US" altLang="en-US" sz="1200" dirty="0"/>
              <a:t>if (</a:t>
            </a:r>
            <a:r>
              <a:rPr lang="en-US" altLang="en-US" sz="1200" dirty="0" err="1"/>
              <a:t>window.ActiveXObject</a:t>
            </a:r>
            <a:r>
              <a:rPr lang="en-US" altLang="en-US" sz="1200" dirty="0"/>
              <a:t>) {         // code for IE6, IE5</a:t>
            </a:r>
            <a:br>
              <a:rPr lang="en-US" altLang="en-US" sz="1200" dirty="0"/>
            </a:br>
            <a:r>
              <a:rPr lang="en-US" altLang="en-US" sz="1200" dirty="0"/>
              <a:t>    return new </a:t>
            </a:r>
            <a:r>
              <a:rPr lang="en-US" altLang="en-US" sz="1200" dirty="0" err="1"/>
              <a:t>ActiveXObject</a:t>
            </a:r>
            <a:r>
              <a:rPr lang="en-US" altLang="en-US" sz="1200" dirty="0"/>
              <a:t>("</a:t>
            </a:r>
            <a:r>
              <a:rPr lang="en-US" altLang="en-US" sz="1200" dirty="0" err="1"/>
              <a:t>Microsoft.XMLHTTP</a:t>
            </a:r>
            <a:r>
              <a:rPr lang="en-US" altLang="en-US" sz="1200" dirty="0"/>
              <a:t>");</a:t>
            </a:r>
            <a:br>
              <a:rPr lang="en-US" altLang="en-US" sz="1200" dirty="0"/>
            </a:br>
            <a:r>
              <a:rPr lang="en-US" altLang="en-US" sz="1200" dirty="0"/>
              <a:t>}</a:t>
            </a:r>
            <a:br>
              <a:rPr lang="en-US" altLang="en-US" sz="1200" dirty="0"/>
            </a:br>
            <a:r>
              <a:rPr lang="en-US" altLang="en-US" sz="1200" dirty="0"/>
              <a:t>return null;</a:t>
            </a:r>
          </a:p>
          <a:p>
            <a:pPr indent="-341313">
              <a:lnSpc>
                <a:spcPct val="90000"/>
              </a:lnSpc>
              <a:spcBef>
                <a:spcPts val="300"/>
              </a:spcBef>
              <a:buClrTx/>
              <a:buSzPct val="6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1200" dirty="0"/>
              <a:t>}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Ajax example – GET request, jQuery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8077200" cy="5181600"/>
          </a:xfrm>
        </p:spPr>
        <p:txBody>
          <a:bodyPr/>
          <a:lstStyle/>
          <a:p>
            <a:r>
              <a:rPr lang="en-US" sz="2000" dirty="0" smtClean="0"/>
              <a:t>1) $.get("</a:t>
            </a:r>
            <a:r>
              <a:rPr lang="en-US" sz="2000" dirty="0" err="1" smtClean="0"/>
              <a:t>showStudentsFromGroup-GET.php</a:t>
            </a:r>
            <a:r>
              <a:rPr lang="en-US" sz="2000" dirty="0" smtClean="0"/>
              <a:t>", 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	      {</a:t>
            </a:r>
            <a:r>
              <a:rPr lang="en-US" sz="2000" dirty="0" err="1" smtClean="0"/>
              <a:t>groupid</a:t>
            </a:r>
            <a:r>
              <a:rPr lang="en-US" sz="2000" dirty="0" smtClean="0"/>
              <a:t> : "2" , name : “forest"},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function(</a:t>
            </a:r>
            <a:r>
              <a:rPr lang="en-US" sz="2000" dirty="0" err="1" smtClean="0"/>
              <a:t>data,status</a:t>
            </a:r>
            <a:r>
              <a:rPr lang="en-US" sz="2000" dirty="0" smtClean="0"/>
              <a:t>) { 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			$("#</a:t>
            </a:r>
            <a:r>
              <a:rPr lang="en-US" sz="2000" dirty="0" err="1" smtClean="0"/>
              <a:t>maindiv</a:t>
            </a:r>
            <a:r>
              <a:rPr lang="en-US" sz="2000" dirty="0" smtClean="0"/>
              <a:t>").html(data);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});</a:t>
            </a:r>
          </a:p>
          <a:p>
            <a:r>
              <a:rPr lang="en-US" sz="2000" dirty="0" smtClean="0"/>
              <a:t>2) $.ajax({ 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		type : "GET", </a:t>
            </a:r>
          </a:p>
          <a:p>
            <a:r>
              <a:rPr lang="en-US" sz="2000" dirty="0" smtClean="0"/>
              <a:t>			</a:t>
            </a:r>
            <a:r>
              <a:rPr lang="en-US" sz="2000" dirty="0" err="1" smtClean="0"/>
              <a:t>url</a:t>
            </a:r>
            <a:r>
              <a:rPr lang="en-US" sz="2000" dirty="0" smtClean="0"/>
              <a:t> : "</a:t>
            </a:r>
            <a:r>
              <a:rPr lang="en-US" sz="2000" dirty="0" err="1" smtClean="0"/>
              <a:t>showStudentsFromGroup-GET.php</a:t>
            </a:r>
            <a:r>
              <a:rPr lang="en-US" sz="2000" dirty="0" smtClean="0"/>
              <a:t>", 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		data: {</a:t>
            </a:r>
            <a:r>
              <a:rPr lang="en-US" sz="2000" dirty="0" err="1" smtClean="0"/>
              <a:t>groupid</a:t>
            </a:r>
            <a:r>
              <a:rPr lang="en-US" sz="2000" dirty="0" smtClean="0"/>
              <a:t> : "2" , name : “forest"}, 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		success: function(</a:t>
            </a:r>
            <a:r>
              <a:rPr lang="en-US" sz="2000" dirty="0" err="1" smtClean="0"/>
              <a:t>data,status</a:t>
            </a:r>
            <a:r>
              <a:rPr lang="en-US" sz="2000" dirty="0" smtClean="0"/>
              <a:t>) { 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			$("#</a:t>
            </a:r>
            <a:r>
              <a:rPr lang="en-US" sz="2000" dirty="0" err="1" smtClean="0"/>
              <a:t>maindiv</a:t>
            </a:r>
            <a:r>
              <a:rPr lang="en-US" sz="2000" dirty="0" smtClean="0"/>
              <a:t>").html(data); 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		} </a:t>
            </a:r>
          </a:p>
          <a:p>
            <a:r>
              <a:rPr lang="en-US" sz="2000" dirty="0" smtClean="0"/>
              <a:t>    });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2362059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Ajax example – POST request, jQuery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2017712"/>
            <a:ext cx="7961312" cy="4611687"/>
          </a:xfrm>
        </p:spPr>
        <p:txBody>
          <a:bodyPr/>
          <a:lstStyle/>
          <a:p>
            <a:r>
              <a:rPr lang="en-US" sz="2400" dirty="0" smtClean="0"/>
              <a:t>$.post("</a:t>
            </a:r>
            <a:r>
              <a:rPr lang="en-US" sz="2400" dirty="0" err="1" smtClean="0"/>
              <a:t>showStudentsFromGroup-POST.php</a:t>
            </a:r>
            <a:r>
              <a:rPr lang="en-US" sz="2400" dirty="0" smtClean="0"/>
              <a:t>", 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		{</a:t>
            </a:r>
            <a:r>
              <a:rPr lang="en-US" sz="2400" dirty="0" err="1" smtClean="0"/>
              <a:t>groupid</a:t>
            </a:r>
            <a:r>
              <a:rPr lang="en-US" sz="2400" dirty="0" smtClean="0"/>
              <a:t> : "2" , name : “forest"}, 							     function(</a:t>
            </a:r>
            <a:r>
              <a:rPr lang="en-US" sz="2400" dirty="0" err="1" smtClean="0"/>
              <a:t>data,status</a:t>
            </a:r>
            <a:r>
              <a:rPr lang="en-US" sz="2400" dirty="0" smtClean="0"/>
              <a:t>) { </a:t>
            </a:r>
          </a:p>
          <a:p>
            <a:r>
              <a:rPr lang="en-US" sz="2400" dirty="0" smtClean="0"/>
              <a:t>				$("#</a:t>
            </a:r>
            <a:r>
              <a:rPr lang="en-US" sz="2400" dirty="0" err="1" smtClean="0"/>
              <a:t>maindiv</a:t>
            </a:r>
            <a:r>
              <a:rPr lang="en-US" sz="2400" dirty="0" smtClean="0"/>
              <a:t>").html(data); </a:t>
            </a:r>
          </a:p>
          <a:p>
            <a:r>
              <a:rPr lang="en-US" sz="2400"/>
              <a:t>	</a:t>
            </a:r>
            <a:r>
              <a:rPr lang="en-US" sz="2400" smtClean="0"/>
              <a:t>		});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67668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7538"/>
            <a:ext cx="7793037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/>
              <a:t>Php code in HTML files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1752600"/>
            <a:ext cx="8153400" cy="4953000"/>
          </a:xfrm>
          <a:ln/>
        </p:spPr>
        <p:txBody>
          <a:bodyPr/>
          <a:lstStyle/>
          <a:p>
            <a:pPr marL="609600" indent="-608013">
              <a:spcBef>
                <a:spcPts val="600"/>
              </a:spcBef>
              <a:buClrTx/>
              <a:buSzPct val="60000"/>
              <a:buFontTx/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en-US" altLang="en-US" sz="2400"/>
              <a:t>1. &lt;?php … code … ?&gt;</a:t>
            </a:r>
          </a:p>
          <a:p>
            <a:pPr marL="609600" indent="-608013">
              <a:spcBef>
                <a:spcPts val="600"/>
              </a:spcBef>
              <a:buClrTx/>
              <a:buSzPct val="60000"/>
              <a:buFontTx/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en-US" altLang="en-US" sz="2400"/>
              <a:t>2. &lt;script language=“php”&gt;</a:t>
            </a:r>
          </a:p>
          <a:p>
            <a:pPr marL="609600" indent="-608013">
              <a:spcBef>
                <a:spcPts val="600"/>
              </a:spcBef>
              <a:buClrTx/>
              <a:buSzPct val="60000"/>
              <a:buFontTx/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en-US" altLang="en-US" sz="2400"/>
              <a:t>		… code …</a:t>
            </a:r>
          </a:p>
          <a:p>
            <a:pPr marL="609600" indent="-608013">
              <a:spcBef>
                <a:spcPts val="600"/>
              </a:spcBef>
              <a:buClrTx/>
              <a:buSzPct val="60000"/>
              <a:buFontTx/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en-US" altLang="en-US" sz="2400"/>
              <a:t>    &lt;/script&gt;</a:t>
            </a:r>
          </a:p>
          <a:p>
            <a:pPr marL="609600" indent="-608013">
              <a:spcBef>
                <a:spcPts val="600"/>
              </a:spcBef>
              <a:buClrTx/>
              <a:buSzPct val="60000"/>
              <a:buFontTx/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en-US" altLang="en-US" sz="2400"/>
              <a:t>3. &lt;? … code … ?&gt;</a:t>
            </a:r>
          </a:p>
          <a:p>
            <a:pPr marL="609600" indent="-608013">
              <a:spcBef>
                <a:spcPts val="600"/>
              </a:spcBef>
              <a:buClrTx/>
              <a:buSzPct val="60000"/>
              <a:buFontTx/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en-US" altLang="en-US" sz="2400"/>
              <a:t>    &lt;?= expression ?&gt;</a:t>
            </a:r>
          </a:p>
          <a:p>
            <a:pPr marL="609600" indent="-608013">
              <a:spcBef>
                <a:spcPts val="600"/>
              </a:spcBef>
              <a:buClrTx/>
              <a:buSzPct val="60000"/>
              <a:buFontTx/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en-US" altLang="en-US" sz="2400"/>
              <a:t>4. ASP-style tags:</a:t>
            </a:r>
          </a:p>
          <a:p>
            <a:pPr marL="609600" indent="-608013">
              <a:spcBef>
                <a:spcPts val="600"/>
              </a:spcBef>
              <a:buClrTx/>
              <a:buSzPct val="60000"/>
              <a:buFontTx/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en-US" altLang="en-US" sz="2400"/>
              <a:t>    &lt;% … code… %&gt;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PHP the right way..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/>
              <a:t>http://www.phptherightway.com/</a:t>
            </a:r>
          </a:p>
        </p:txBody>
      </p:sp>
    </p:spTree>
    <p:extLst>
      <p:ext uri="{BB962C8B-B14F-4D97-AF65-F5344CB8AC3E}">
        <p14:creationId xmlns:p14="http://schemas.microsoft.com/office/powerpoint/2010/main" val="3468391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7538"/>
            <a:ext cx="7793037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/>
              <a:t>Php variables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1828800"/>
            <a:ext cx="8153400" cy="5029200"/>
          </a:xfrm>
          <a:ln/>
        </p:spPr>
        <p:txBody>
          <a:bodyPr/>
          <a:lstStyle/>
          <a:p>
            <a:pPr marL="341313" indent="-341313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php is a loosely-typed language (variable is not bound to a specific type)</a:t>
            </a:r>
          </a:p>
          <a:p>
            <a:pPr marL="341313" indent="-341313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a variable name, when used or defined, is preceded by “$”</a:t>
            </a:r>
          </a:p>
          <a:p>
            <a:pPr marL="341313" indent="-341313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no type is specified when the variable is defined</a:t>
            </a:r>
          </a:p>
          <a:p>
            <a:pPr marL="341313" indent="-341313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ex.:</a:t>
            </a:r>
          </a:p>
          <a:p>
            <a:pPr marL="341313" indent="-339725">
              <a:spcBef>
                <a:spcPts val="6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>
                <a:latin typeface="Times New Roman" pitchFamily="16" charset="0"/>
              </a:rPr>
              <a:t>$text=“example”;</a:t>
            </a:r>
          </a:p>
          <a:p>
            <a:pPr marL="341313" indent="-339725">
              <a:spcBef>
                <a:spcPts val="6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>
                <a:latin typeface="Times New Roman" pitchFamily="16" charset="0"/>
              </a:rPr>
              <a:t>$no=4;</a:t>
            </a:r>
          </a:p>
          <a:p>
            <a:pPr marL="341313" indent="-339725">
              <a:spcBef>
                <a:spcPts val="6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>
                <a:latin typeface="Times New Roman" pitchFamily="16" charset="0"/>
              </a:rPr>
              <a:t>$no1=5.6l;</a:t>
            </a:r>
          </a:p>
          <a:p>
            <a:pPr marL="341313" indent="-339725">
              <a:spcBef>
                <a:spcPts val="6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>
                <a:latin typeface="Times New Roman" pitchFamily="16" charset="0"/>
              </a:rPr>
              <a:t>$vect=array(1,2,3,4,5);</a:t>
            </a:r>
          </a:p>
          <a:p>
            <a:pPr marL="341313" indent="-339725">
              <a:spcBef>
                <a:spcPts val="6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>
                <a:latin typeface="Times New Roman" pitchFamily="16" charset="0"/>
              </a:rPr>
              <a:t>$b=TRUE;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7538"/>
            <a:ext cx="7793037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/>
              <a:t>Variables (2)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1828800"/>
            <a:ext cx="8229600" cy="5029200"/>
          </a:xfrm>
          <a:ln/>
        </p:spPr>
        <p:txBody>
          <a:bodyPr/>
          <a:lstStyle/>
          <a:p>
            <a:pPr marL="341313" indent="-341313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by default, variables are always assigned by value:</a:t>
            </a:r>
          </a:p>
          <a:p>
            <a:pPr marL="341313" indent="-339725"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	$x = “test”; $x1=$x;</a:t>
            </a:r>
          </a:p>
          <a:p>
            <a:pPr marL="341313" indent="-341313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but they can be assigned by reference:</a:t>
            </a:r>
          </a:p>
          <a:p>
            <a:pPr marL="341313" indent="-339725"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	$x1 = &amp;$x;</a:t>
            </a:r>
          </a:p>
          <a:p>
            <a:pPr marL="341313" indent="-339725"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	//$x1 is an alias for $x;</a:t>
            </a:r>
          </a:p>
          <a:p>
            <a:pPr marL="341313" indent="-341313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variables need not be initialized, but this is a good practice; they have a default value depending on the context (FALSE in boolean context, 0 in numeric context)</a:t>
            </a:r>
          </a:p>
          <a:p>
            <a:pPr marL="341313" indent="-341313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var_dump($var) – prints information about $var</a:t>
            </a:r>
          </a:p>
          <a:p>
            <a:pPr marL="341313" indent="-341313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en-US" sz="2400"/>
          </a:p>
          <a:p>
            <a:pPr marL="341313" indent="-341313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en-US" sz="24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7538"/>
            <a:ext cx="7793037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/>
              <a:t>Variables (3) - scope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1752600"/>
            <a:ext cx="8153400" cy="5105400"/>
          </a:xfrm>
          <a:ln/>
        </p:spPr>
        <p:txBody>
          <a:bodyPr/>
          <a:lstStyle/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regular PHP variables have a single scope – the context within the variable is defined (function, file etc.); the scope include required and include files</a:t>
            </a:r>
          </a:p>
          <a:p>
            <a:pPr marL="341313" indent="-339725">
              <a:lnSpc>
                <a:spcPct val="90000"/>
              </a:lnSpc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ex.: $n=4;</a:t>
            </a:r>
          </a:p>
          <a:p>
            <a:pPr marL="341313" indent="-339725">
              <a:lnSpc>
                <a:spcPct val="90000"/>
              </a:lnSpc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	 include “vars.php”; //$n is visible in “vars.php”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 u="sng"/>
              <a:t>local variables</a:t>
            </a:r>
            <a:r>
              <a:rPr lang="en-US" altLang="en-US" sz="2400"/>
              <a:t> from user-defined functions have a local function scope:</a:t>
            </a:r>
          </a:p>
          <a:p>
            <a:pPr marL="341313" indent="-339725">
              <a:lnSpc>
                <a:spcPct val="90000"/>
              </a:lnSpc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	$n=4;</a:t>
            </a:r>
          </a:p>
          <a:p>
            <a:pPr marL="341313" indent="-339725">
              <a:lnSpc>
                <a:spcPct val="90000"/>
              </a:lnSpc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	function foo() { echo $n; } // $n is undefined here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 u="sng"/>
              <a:t>static variables</a:t>
            </a:r>
            <a:r>
              <a:rPr lang="en-US" altLang="en-US" sz="2400"/>
              <a:t> – have a local function scope, but they exist outside the function and keep their values between calls; ex.:</a:t>
            </a:r>
          </a:p>
          <a:p>
            <a:pPr marL="341313" indent="-339725">
              <a:lnSpc>
                <a:spcPct val="90000"/>
              </a:lnSpc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	function test() {</a:t>
            </a:r>
          </a:p>
          <a:p>
            <a:pPr marL="341313" indent="-339725">
              <a:lnSpc>
                <a:spcPct val="90000"/>
              </a:lnSpc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		static $n = 0; $n++; echo $n; }</a:t>
            </a:r>
          </a:p>
          <a:p>
            <a:pPr marL="341313" indent="-339725">
              <a:lnSpc>
                <a:spcPct val="90000"/>
              </a:lnSpc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en-US" sz="2000">
              <a:latin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7538"/>
            <a:ext cx="7793037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/>
              <a:t>Variables (4) – global scope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1752600"/>
            <a:ext cx="8153400" cy="5029200"/>
          </a:xfrm>
          <a:ln/>
        </p:spPr>
        <p:txBody>
          <a:bodyPr/>
          <a:lstStyle/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 u="sng"/>
              <a:t>global variables</a:t>
            </a:r>
            <a:r>
              <a:rPr lang="en-US" altLang="en-US" sz="2400"/>
              <a:t> declared within a function will refer to the global version of those variables; ex.:</a:t>
            </a:r>
          </a:p>
          <a:p>
            <a:pPr marL="341313" indent="-339725">
              <a:lnSpc>
                <a:spcPct val="90000"/>
              </a:lnSpc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	$a=2; $b=2;</a:t>
            </a:r>
          </a:p>
          <a:p>
            <a:pPr marL="341313" indent="-339725">
              <a:lnSpc>
                <a:spcPct val="90000"/>
              </a:lnSpc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	function test() {</a:t>
            </a:r>
          </a:p>
          <a:p>
            <a:pPr marL="341313" indent="-339725">
              <a:lnSpc>
                <a:spcPct val="90000"/>
              </a:lnSpc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		global $a, $b;</a:t>
            </a:r>
          </a:p>
          <a:p>
            <a:pPr marL="341313" indent="-339725">
              <a:lnSpc>
                <a:spcPct val="90000"/>
              </a:lnSpc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		$c = $a + $b; //$c is here 4</a:t>
            </a:r>
          </a:p>
          <a:p>
            <a:pPr marL="341313" indent="-339725">
              <a:lnSpc>
                <a:spcPct val="90000"/>
              </a:lnSpc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	}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global variables can be accessed through the $GLOBALS array:</a:t>
            </a:r>
          </a:p>
          <a:p>
            <a:pPr marL="341313" indent="-339725">
              <a:lnSpc>
                <a:spcPct val="90000"/>
              </a:lnSpc>
              <a:spcBef>
                <a:spcPts val="5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>
                <a:latin typeface="Times New Roman" pitchFamily="16" charset="0"/>
              </a:rPr>
              <a:t>		$c = $GLOBALS[‘a’] + $GLOBALS[‘b’];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the $GLOBALS array is an associative array with the name of the global variable being the key and the contents of that variable being the value of the array element; $GLOBALS exists in any scope, this is because $GLOBALS is a </a:t>
            </a:r>
            <a:r>
              <a:rPr lang="en-US" altLang="en-US" sz="2400" u="sng"/>
              <a:t>superglobal</a:t>
            </a:r>
            <a:r>
              <a:rPr lang="en-US" altLang="en-US" sz="2400"/>
              <a:t> 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en-US" sz="24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ahoma"/>
        <a:ea typeface="Noto Sans CJK SC Regular"/>
        <a:cs typeface="Noto Sans CJK SC Regular"/>
      </a:majorFont>
      <a:minorFont>
        <a:latin typeface="Tahoma"/>
        <a:ea typeface="Noto Sans CJK SC Regular"/>
        <a:cs typeface="Noto Sans CJK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ahoma"/>
        <a:ea typeface="Noto Sans CJK SC Regular"/>
        <a:cs typeface="Noto Sans CJK SC Regular"/>
      </a:majorFont>
      <a:minorFont>
        <a:latin typeface="Tahoma"/>
        <a:ea typeface="Noto Sans CJK SC Regular"/>
        <a:cs typeface="Noto Sans CJK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2126</TotalTime>
  <Words>2330</Words>
  <Application>Microsoft Office PowerPoint</Application>
  <PresentationFormat>On-screen Show (4:3)</PresentationFormat>
  <Paragraphs>459</Paragraphs>
  <Slides>50</Slides>
  <Notes>44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50</vt:i4>
      </vt:variant>
    </vt:vector>
  </HeadingPairs>
  <TitlesOfParts>
    <vt:vector size="52" baseType="lpstr">
      <vt:lpstr>Office Theme</vt:lpstr>
      <vt:lpstr>Office Theme</vt:lpstr>
      <vt:lpstr>AJAX and PHP</vt:lpstr>
      <vt:lpstr>What is PHP ?</vt:lpstr>
      <vt:lpstr>First php example</vt:lpstr>
      <vt:lpstr>Php history (PHP: Hypertext Preprocessor)</vt:lpstr>
      <vt:lpstr>Php code in HTML files</vt:lpstr>
      <vt:lpstr>Php variables</vt:lpstr>
      <vt:lpstr>Variables (2)</vt:lpstr>
      <vt:lpstr>Variables (3) - scope</vt:lpstr>
      <vt:lpstr>Variables (4) – global scope</vt:lpstr>
      <vt:lpstr>Variables (4) – superglobal scope</vt:lpstr>
      <vt:lpstr>Variables (5) – global vs. superglobal examples</vt:lpstr>
      <vt:lpstr>$GLOBALS</vt:lpstr>
      <vt:lpstr>$_Server</vt:lpstr>
      <vt:lpstr>$_GET</vt:lpstr>
      <vt:lpstr>$_POST</vt:lpstr>
      <vt:lpstr>Functions</vt:lpstr>
      <vt:lpstr>Classes and Objects – simple example</vt:lpstr>
      <vt:lpstr>Classes and objects</vt:lpstr>
      <vt:lpstr>Class visibility example</vt:lpstr>
      <vt:lpstr>Types</vt:lpstr>
      <vt:lpstr>The String type</vt:lpstr>
      <vt:lpstr>The String type (2)</vt:lpstr>
      <vt:lpstr>The String type (3) - functions</vt:lpstr>
      <vt:lpstr>Arrays</vt:lpstr>
      <vt:lpstr>Arrays (2)</vt:lpstr>
      <vt:lpstr>Functions useful with types</vt:lpstr>
      <vt:lpstr>Operators</vt:lpstr>
      <vt:lpstr>Other operators</vt:lpstr>
      <vt:lpstr>Constants</vt:lpstr>
      <vt:lpstr>Instructions</vt:lpstr>
      <vt:lpstr>Other instructions</vt:lpstr>
      <vt:lpstr>include() and require()</vt:lpstr>
      <vt:lpstr>Predefined Variables (superglobals)</vt:lpstr>
      <vt:lpstr>Cookies</vt:lpstr>
      <vt:lpstr>Cookies (2)</vt:lpstr>
      <vt:lpstr>Cookies (3)</vt:lpstr>
      <vt:lpstr>PHP sessions</vt:lpstr>
      <vt:lpstr>PHP sessions (2)</vt:lpstr>
      <vt:lpstr>PHP sessions (3)</vt:lpstr>
      <vt:lpstr>PHP and MySQL</vt:lpstr>
      <vt:lpstr>PHP and MySQL (2)</vt:lpstr>
      <vt:lpstr>AJAX - Asynchronous JavaScript and XML JSON</vt:lpstr>
      <vt:lpstr>What is AJAX ?</vt:lpstr>
      <vt:lpstr>JSON (JavaScript Object Notation)</vt:lpstr>
      <vt:lpstr>JSON in javascript</vt:lpstr>
      <vt:lpstr>JSON in php</vt:lpstr>
      <vt:lpstr>AJAX example – plain javascript</vt:lpstr>
      <vt:lpstr>Ajax example – GET request, jQuery</vt:lpstr>
      <vt:lpstr>Ajax example – POST request, jQuery</vt:lpstr>
      <vt:lpstr>PHP the right way..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AJAX and PHP</dc:title>
  <dc:creator>Adrian Sterca</dc:creator>
  <cp:lastModifiedBy>Windows User</cp:lastModifiedBy>
  <cp:revision>124</cp:revision>
  <cp:lastPrinted>1601-01-01T00:00:00Z</cp:lastPrinted>
  <dcterms:created xsi:type="dcterms:W3CDTF">2009-11-23T21:38:37Z</dcterms:created>
  <dcterms:modified xsi:type="dcterms:W3CDTF">2018-04-26T04:47:23Z</dcterms:modified>
</cp:coreProperties>
</file>